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9" r:id="rId4"/>
    <p:sldId id="261" r:id="rId5"/>
    <p:sldId id="258" r:id="rId6"/>
    <p:sldId id="257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pv.uz/uploads/newspapers/0cbc79bde1d187993ca244a0b94caac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99987" y="2133600"/>
            <a:ext cx="5165717" cy="319053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200" b="1" dirty="0">
                <a:latin typeface="Myriad Pro Cond" panose="020B0506030403020204" pitchFamily="34" charset="0"/>
              </a:rPr>
              <a:t>BIZ  SUVNI  </a:t>
            </a:r>
            <a:r>
              <a:rPr lang="en-US" sz="6200" b="1" dirty="0">
                <a:solidFill>
                  <a:srgbClr val="007A37"/>
                </a:solidFill>
                <a:latin typeface="Myriad Pro Cond" panose="020B0506030403020204" pitchFamily="34" charset="0"/>
              </a:rPr>
              <a:t>QANDAY</a:t>
            </a:r>
          </a:p>
          <a:p>
            <a:pPr algn="ctr"/>
            <a:br>
              <a:rPr lang="en-US" sz="6200" b="1" dirty="0">
                <a:solidFill>
                  <a:srgbClr val="007A37"/>
                </a:solidFill>
                <a:latin typeface="Myriad Pro Cond" panose="020B0506030403020204" pitchFamily="34" charset="0"/>
              </a:rPr>
            </a:br>
            <a:r>
              <a:rPr lang="en-US" sz="6200" b="1" dirty="0">
                <a:solidFill>
                  <a:srgbClr val="007A37"/>
                </a:solidFill>
                <a:latin typeface="Myriad Pro Cond" panose="020B0506030403020204" pitchFamily="34" charset="0"/>
              </a:rPr>
              <a:t> </a:t>
            </a:r>
            <a:r>
              <a:rPr lang="en-US" sz="6200" b="1" dirty="0">
                <a:latin typeface="Myriad Pro Cond" panose="020B0506030403020204" pitchFamily="34" charset="0"/>
              </a:rPr>
              <a:t>SARFLAYMIZ</a:t>
            </a:r>
            <a:r>
              <a:rPr lang="uz-Cyrl-UZ" sz="6200" b="1" dirty="0">
                <a:latin typeface="Myriad Pro Cond" panose="020B0506030403020204" pitchFamily="34" charset="0"/>
              </a:rPr>
              <a:t> </a:t>
            </a:r>
            <a:endParaRPr lang="en-US" sz="6200" b="1" dirty="0">
              <a:latin typeface="Myriad Pro Cond" panose="020B0506030403020204" pitchFamily="34" charset="0"/>
            </a:endParaRPr>
          </a:p>
          <a:p>
            <a:pPr algn="ctr"/>
            <a:r>
              <a:rPr lang="en-US" sz="65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65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65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65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65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65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65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65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65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1F006C-B3FE-48F2-BB30-5D6A092CD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61" y="2590839"/>
            <a:ext cx="5060603" cy="506060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7288" y="42961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199109F5-C401-4880-9D12-468F365B619F}"/>
              </a:ext>
            </a:extLst>
          </p:cNvPr>
          <p:cNvSpPr/>
          <p:nvPr/>
        </p:nvSpPr>
        <p:spPr>
          <a:xfrm>
            <a:off x="783848" y="992215"/>
            <a:ext cx="3808071" cy="1439371"/>
          </a:xfrm>
          <a:prstGeom prst="wedgeRoundRectCallout">
            <a:avLst/>
          </a:prstGeom>
          <a:solidFill>
            <a:schemeClr val="bg1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 "/>
              </a:rPr>
              <a:t>SALOM</a:t>
            </a:r>
            <a:r>
              <a:rPr lang="ru-RU" sz="2800" b="1" dirty="0">
                <a:solidFill>
                  <a:srgbClr val="002060"/>
                </a:solidFill>
                <a:latin typeface="Calibri "/>
              </a:rPr>
              <a:t>,   </a:t>
            </a:r>
            <a:r>
              <a:rPr lang="en-US" sz="2800" b="1" dirty="0">
                <a:solidFill>
                  <a:srgbClr val="002060"/>
                </a:solidFill>
                <a:latin typeface="Calibri "/>
              </a:rPr>
              <a:t>BOLALAR</a:t>
            </a:r>
            <a:r>
              <a:rPr lang="ru-RU" sz="2800" b="1" dirty="0">
                <a:solidFill>
                  <a:srgbClr val="002060"/>
                </a:solidFill>
                <a:latin typeface="Calibri "/>
              </a:rPr>
              <a:t>!   </a:t>
            </a:r>
            <a:br>
              <a:rPr lang="ru-RU" sz="2800" b="1" dirty="0">
                <a:solidFill>
                  <a:srgbClr val="002060"/>
                </a:solidFill>
                <a:latin typeface="Calibri "/>
              </a:rPr>
            </a:br>
            <a:r>
              <a:rPr lang="en-US" sz="2800" b="1" dirty="0">
                <a:solidFill>
                  <a:srgbClr val="002060"/>
                </a:solidFill>
                <a:latin typeface="Calibri "/>
              </a:rPr>
              <a:t>BIZ  SUVNI  QANDAY SARFLAYMIZ?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797DBA6D-A70F-49FC-B624-CD9CE9630803}"/>
              </a:ext>
            </a:extLst>
          </p:cNvPr>
          <p:cNvSpPr/>
          <p:nvPr/>
        </p:nvSpPr>
        <p:spPr>
          <a:xfrm>
            <a:off x="7294690" y="2626267"/>
            <a:ext cx="2828734" cy="117067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 "/>
              </a:rPr>
              <a:t>EKINLARNI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ORISHGA…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CB6873-A719-4C27-8C44-DB9899B7CC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53" y="2576164"/>
            <a:ext cx="4281511" cy="4281511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F122CF-C144-4DCC-969D-F9667EC8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" y="2711576"/>
            <a:ext cx="2735165" cy="3378179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0532A42F-2BE6-4587-8A7A-21D1F1A893E1}"/>
              </a:ext>
            </a:extLst>
          </p:cNvPr>
          <p:cNvSpPr/>
          <p:nvPr/>
        </p:nvSpPr>
        <p:spPr>
          <a:xfrm>
            <a:off x="5461464" y="1078222"/>
            <a:ext cx="4210807" cy="159104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ISHAMIZ  VA  UNDAN FOYDALANGANDA  OVQAT  TAYYORLAYMIZ.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2902E-B431-4946-AAF5-E3D45B532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7" y="2975311"/>
            <a:ext cx="4281511" cy="4281511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C16EFE15-8C3C-44FA-9243-CEA3C5F74D56}"/>
              </a:ext>
            </a:extLst>
          </p:cNvPr>
          <p:cNvSpPr/>
          <p:nvPr/>
        </p:nvSpPr>
        <p:spPr>
          <a:xfrm>
            <a:off x="10637105" y="2566016"/>
            <a:ext cx="1396061" cy="99741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835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B4DC528-998C-4935-A20A-AAF5D512BFAC}"/>
              </a:ext>
            </a:extLst>
          </p:cNvPr>
          <p:cNvSpPr/>
          <p:nvPr/>
        </p:nvSpPr>
        <p:spPr>
          <a:xfrm>
            <a:off x="2683710" y="1844208"/>
            <a:ext cx="4721801" cy="1788840"/>
          </a:xfrm>
          <a:prstGeom prst="wedgeRoundRectCallout">
            <a:avLst>
              <a:gd name="adj1" fmla="val -41462"/>
              <a:gd name="adj2" fmla="val 744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BIZ FOYDALANADIGAN BARCHA 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CHUCHUK HISOBLANADI.</a:t>
            </a:r>
            <a:endParaRPr lang="ru-RU" sz="2800" dirty="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8846F7-5764-4AF9-9C5F-FCD7429F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355278"/>
            <a:ext cx="2525228" cy="2525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5CAC92-3A11-405F-889C-21B342CE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8" y="3143752"/>
            <a:ext cx="2801257" cy="3459809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E824244E-2233-4F41-BF90-C99A1FD6DE14}"/>
              </a:ext>
            </a:extLst>
          </p:cNvPr>
          <p:cNvSpPr/>
          <p:nvPr/>
        </p:nvSpPr>
        <p:spPr>
          <a:xfrm>
            <a:off x="7748276" y="125897"/>
            <a:ext cx="4443724" cy="3633048"/>
          </a:xfrm>
          <a:prstGeom prst="wedgeRoundRectCallout">
            <a:avLst>
              <a:gd name="adj1" fmla="val -29724"/>
              <a:gd name="adj2" fmla="val 811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  DARYOLARDAN OLINADI  VA  YERNING TAGIDAGI QUDUQLARDAN  QAZIB  CHIQARILADI.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913583-CA3A-4AB9-8AED-2DBAA20E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90" y="3633048"/>
            <a:ext cx="3231071" cy="3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07BF3-C0C4-48E9-90DE-6BE76258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3" y="3429000"/>
            <a:ext cx="3429000" cy="3429000"/>
          </a:xfrm>
          <a:prstGeom prst="rect">
            <a:avLst/>
          </a:prstGeom>
        </p:spPr>
      </p:pic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305215" y="0"/>
            <a:ext cx="11460657" cy="2931162"/>
          </a:xfrm>
          <a:prstGeom prst="wedgeRoundRectCallout">
            <a:avLst>
              <a:gd name="adj1" fmla="val -14036"/>
              <a:gd name="adj2" fmla="val 644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UYDAGI  KRANLARIMIZGA  KELISH  UCHUN  DARYO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 YER  OSTI  QUDUQLARIDAN  SUV  TURLI  ARALASHMALARDAN   TOZALANADI.   VODOPROVOD   TIZIMI ORQALI   TOZALANGANIDAN   SO‘NG  TUMAN,  KO‘CHA,  UYLAR BO‘YLAB   TAQSIMLANADI   VA   KRANLARGA   YETKAZILADI.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Картинки по запросу из крана течёт вода рисунки">
            <a:extLst>
              <a:ext uri="{FF2B5EF4-FFF2-40B4-BE49-F238E27FC236}">
                <a16:creationId xmlns:a16="http://schemas.microsoft.com/office/drawing/2014/main" id="{3F483641-3AD9-40EE-BF33-90725C25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90" y="3429002"/>
            <a:ext cx="2935110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3293E772-2782-40FA-9640-65D303CDF7E3}"/>
              </a:ext>
            </a:extLst>
          </p:cNvPr>
          <p:cNvSpPr/>
          <p:nvPr/>
        </p:nvSpPr>
        <p:spPr>
          <a:xfrm>
            <a:off x="0" y="3592450"/>
            <a:ext cx="4281095" cy="326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0" y="2576902"/>
            <a:ext cx="4281096" cy="42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O‘ZBEKISTONDA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119ta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SHAHAR,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1064ta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SHAHAR TIPIDAGI QISHLOQ VA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11088ta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QISHLOQ  AHOLI  PUNKTLARI  BOR.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ULARDAN  YER  OSTI  SUVLARI HISOBIGA ICHIMLIK  SUVI  BILAN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69ta SHAHAR (58%),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335ta SHAHAR TIPIDAGI QISHLOQLAR (31%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2902ta QISHLOQ AHOLI PUNKTLARI (26%)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TA’MINLANADI.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QOLGAN AHOLI PUNKTLARI BOSHQA SUV TA’MINOTI  MANBALARI  EVAZIGA  TA’MINLANADI (YER USTI SUVLARI, QUDUQLAR, BOSHQA  SUV  BILAN  TA’MINLASH  TIZIMI).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3853C29-1493-4103-ABDB-83B87E65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835" y="208236"/>
            <a:ext cx="557916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TOMCHILATIB  SUG‘ORISH – SUG‘ORISHNING  BU  USULI SUVNI  BIR  NECHA  MARTA TEJAYDI.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MAXSUS  QUVURCHALAR O‘SIMLIKLARNING  ILDIZOLDI ZONASIGA  SUVNI  BIR TOMCHIDAN  YETKAZADI.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   MAQSADLI   VA  TEJAMKOR!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9" name="Picture 1" descr="https://pv.uz/uploads/newspapers/0cbc79bde1d187993ca244a0b94caacb.jpg">
            <a:extLst>
              <a:ext uri="{FF2B5EF4-FFF2-40B4-BE49-F238E27FC236}">
                <a16:creationId xmlns:a16="http://schemas.microsoft.com/office/drawing/2014/main" id="{9F05E356-386B-4919-81A7-7CD572BE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84"/>
            <a:ext cx="6366969" cy="36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544B4F0-DEB0-4D9D-881D-0C32C029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19" y="494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6B9CA-1B96-4600-BDB8-79FE35A9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24" y="2991395"/>
            <a:ext cx="2652462" cy="32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3853C29-1493-4103-ABDB-83B87E65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30" y="514700"/>
            <a:ext cx="956113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YAGONA  DAVLAT  SUV  FONDI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JILG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DARYOLAR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OMBORLARI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DENGIZLAR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KANALLAR, KOLLEKTOR-DRENAJ TARMOQLARI, BULOQLAR, HOVUZLARNING SUVLARI VA BOSHQA YER USTI SUVLARIDAN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 OSTI SUVLARI, QOR ZAXIRALARI VA MUZLIKLARDAN IBORAT.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44B4F0-DEB0-4D9D-881D-0C32C029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19" y="494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6B9CA-1B96-4600-BDB8-79FE35A9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1625439"/>
            <a:ext cx="1505702" cy="1859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436BA3-463D-476C-904C-BDEFD51DF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1" y="257381"/>
            <a:ext cx="1825016" cy="18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O‘ZBEKISTON  RESPUBLIKASINING 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“SUV  VA SUVDAN  FOYDALANISH  TO‘G‘RISIDA”GI  QONUNI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BIZLARNI  SUVDAN  OQILONA FOYDALANISHGA  MAJBURLAYDI.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QISHLOQ  XO‘JALIGI  YERLARINI  SUG‘ORISH UCHUN  MAMLAKATIMIZDA  BARCHA ISHLATILADIGAN  SUVNING 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 FOIZDAN  ORTIG‘I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SARFLANADI.</a:t>
            </a:r>
          </a:p>
          <a:p>
            <a:pPr lvl="0"/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IRRIGATSIYA  TIZIMLARINI  YAXSHILAB,  KO‘P SUVNI  TEJAB  QOLSA  BO‘LADI.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210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Myriad Pro</vt:lpstr>
      <vt:lpstr>Myriad Pro Cond</vt:lpstr>
      <vt:lpstr>Times New Roman</vt:lpstr>
      <vt:lpstr>TT7712o00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58</cp:revision>
  <dcterms:created xsi:type="dcterms:W3CDTF">2019-08-27T20:30:34Z</dcterms:created>
  <dcterms:modified xsi:type="dcterms:W3CDTF">2019-10-28T03:09:59Z</dcterms:modified>
</cp:coreProperties>
</file>