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56" r:id="rId2"/>
    <p:sldId id="258" r:id="rId3"/>
    <p:sldId id="268" r:id="rId4"/>
    <p:sldId id="269" r:id="rId5"/>
    <p:sldId id="267" r:id="rId6"/>
    <p:sldId id="266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-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4ECB1D-7480-428D-87E3-C9B74B3F3E0C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10919F-EAC8-4522-8385-4AC143F647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498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4C903C53-77CC-4303-90E9-A22D9F1F12A4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CB7E2204-1269-4C09-BBD8-488AFF31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1016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03C53-77CC-4303-90E9-A22D9F1F12A4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E2204-1269-4C09-BBD8-488AFF31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316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03C53-77CC-4303-90E9-A22D9F1F12A4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E2204-1269-4C09-BBD8-488AFF31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3602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03C53-77CC-4303-90E9-A22D9F1F12A4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E2204-1269-4C09-BBD8-488AFF31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199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03C53-77CC-4303-90E9-A22D9F1F12A4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E2204-1269-4C09-BBD8-488AFF31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7803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03C53-77CC-4303-90E9-A22D9F1F12A4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E2204-1269-4C09-BBD8-488AFF31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0281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03C53-77CC-4303-90E9-A22D9F1F12A4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E2204-1269-4C09-BBD8-488AFF31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826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03C53-77CC-4303-90E9-A22D9F1F12A4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E2204-1269-4C09-BBD8-488AFF31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544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03C53-77CC-4303-90E9-A22D9F1F12A4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E2204-1269-4C09-BBD8-488AFF31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351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03C53-77CC-4303-90E9-A22D9F1F12A4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CB7E2204-1269-4C09-BBD8-488AFF31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756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4C903C53-77CC-4303-90E9-A22D9F1F12A4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CB7E2204-1269-4C09-BBD8-488AFF31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19388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4C903C53-77CC-4303-90E9-A22D9F1F12A4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CB7E2204-1269-4C09-BBD8-488AFF31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0845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zigZag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7F5907-04EB-4FA1-903B-7C62150175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"/>
            <a:ext cx="12192000" cy="1233714"/>
          </a:xfrm>
          <a:solidFill>
            <a:schemeClr val="bg1"/>
          </a:solidFill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E146E47-6B63-495A-BD3D-C9FB72BCCB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11219688" cy="2525228"/>
          </a:xfrm>
        </p:spPr>
        <p:txBody>
          <a:bodyPr>
            <a:normAutofit fontScale="85000" lnSpcReduction="20000"/>
          </a:bodyPr>
          <a:lstStyle/>
          <a:p>
            <a:pPr algn="ctr"/>
            <a:endParaRPr lang="ru-RU" b="1" dirty="0">
              <a:solidFill>
                <a:srgbClr val="000076"/>
              </a:solidFill>
            </a:endParaRPr>
          </a:p>
          <a:p>
            <a:pPr algn="ctr"/>
            <a:endParaRPr lang="ru-RU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  <a:p>
            <a:pPr algn="ctr"/>
            <a:endParaRPr lang="ru-RU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  <a:p>
            <a:pPr algn="ctr"/>
            <a:r>
              <a:rPr lang="ru-RU" b="1" dirty="0">
                <a:solidFill>
                  <a:srgbClr val="000076"/>
                </a:solidFill>
                <a:latin typeface="Myriad Pro Cond" panose="020B0506030403020204" pitchFamily="34" charset="0"/>
              </a:rPr>
              <a:t>#</a:t>
            </a:r>
            <a:r>
              <a:rPr lang="ru-RU" b="1" dirty="0" err="1">
                <a:solidFill>
                  <a:srgbClr val="000076"/>
                </a:solidFill>
                <a:latin typeface="Myriad Pro Cond" panose="020B0506030403020204" pitchFamily="34" charset="0"/>
              </a:rPr>
              <a:t>уважайтеводу</a:t>
            </a:r>
            <a:r>
              <a:rPr lang="ru-RU" b="1" dirty="0">
                <a:solidFill>
                  <a:srgbClr val="000076"/>
                </a:solidFill>
                <a:latin typeface="Myriad Pro Cond" panose="020B0506030403020204" pitchFamily="34" charset="0"/>
              </a:rPr>
              <a:t>      #</a:t>
            </a:r>
            <a:r>
              <a:rPr lang="en-US" b="1" dirty="0" err="1">
                <a:solidFill>
                  <a:srgbClr val="000076"/>
                </a:solidFill>
                <a:latin typeface="Myriad Pro Cond" panose="020B0506030403020204" pitchFamily="34" charset="0"/>
              </a:rPr>
              <a:t>suvnihurmatlang</a:t>
            </a:r>
            <a:r>
              <a:rPr lang="ru-RU" b="1" dirty="0">
                <a:solidFill>
                  <a:srgbClr val="000076"/>
                </a:solidFill>
                <a:latin typeface="Myriad Pro Cond" panose="020B0506030403020204" pitchFamily="34" charset="0"/>
              </a:rPr>
              <a:t>     #</a:t>
            </a:r>
            <a:r>
              <a:rPr lang="en-US" b="1" dirty="0" err="1">
                <a:solidFill>
                  <a:srgbClr val="000076"/>
                </a:solidFill>
                <a:latin typeface="Myriad Pro Cond" panose="020B0506030403020204" pitchFamily="34" charset="0"/>
              </a:rPr>
              <a:t>respectwater</a:t>
            </a:r>
            <a:endParaRPr lang="en-US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  <a:p>
            <a:pPr algn="ctr"/>
            <a:endParaRPr lang="uz-Cyrl-UZ" sz="1300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  <a:p>
            <a:pPr algn="ctr"/>
            <a:r>
              <a:rPr lang="ru-RU" sz="1700" dirty="0">
                <a:solidFill>
                  <a:srgbClr val="002060"/>
                </a:solidFill>
                <a:latin typeface="Myriad Pro Cond" panose="020B0506030403020204" pitchFamily="34" charset="0"/>
              </a:rPr>
              <a:t>Данная презентация была подготовлена при финансовой поддержке Европейского Союза в рамках проекта </a:t>
            </a:r>
            <a:r>
              <a:rPr lang="en-US" sz="1700" dirty="0" err="1">
                <a:solidFill>
                  <a:srgbClr val="002060"/>
                </a:solidFill>
                <a:latin typeface="Myriad Pro Cond" panose="020B0506030403020204" pitchFamily="34" charset="0"/>
              </a:rPr>
              <a:t>UzWaterAware</a:t>
            </a:r>
            <a:r>
              <a:rPr lang="en-US" sz="1700" dirty="0">
                <a:solidFill>
                  <a:srgbClr val="002060"/>
                </a:solidFill>
                <a:latin typeface="Myriad Pro Cond" panose="020B0506030403020204" pitchFamily="34" charset="0"/>
              </a:rPr>
              <a:t> </a:t>
            </a:r>
            <a:r>
              <a:rPr lang="ru-RU" sz="1700" dirty="0">
                <a:solidFill>
                  <a:srgbClr val="002060"/>
                </a:solidFill>
                <a:latin typeface="Myriad Pro Cond" panose="020B0506030403020204" pitchFamily="34" charset="0"/>
              </a:rPr>
              <a:t>Регионального экологического центра Центральной Азии. Её содержание является исключительной ответственностью ННО «</a:t>
            </a:r>
            <a:r>
              <a:rPr lang="en-US" sz="1700" dirty="0" err="1">
                <a:solidFill>
                  <a:srgbClr val="002060"/>
                </a:solidFill>
                <a:latin typeface="Myriad Pro Cond" panose="020B0506030403020204" pitchFamily="34" charset="0"/>
              </a:rPr>
              <a:t>Ekomaktab</a:t>
            </a:r>
            <a:r>
              <a:rPr lang="ru-RU" sz="1700" dirty="0">
                <a:solidFill>
                  <a:srgbClr val="002060"/>
                </a:solidFill>
                <a:latin typeface="Myriad Pro Cond" panose="020B0506030403020204" pitchFamily="34" charset="0"/>
              </a:rPr>
              <a:t>»</a:t>
            </a:r>
            <a:r>
              <a:rPr lang="en-US" sz="1700" dirty="0">
                <a:solidFill>
                  <a:srgbClr val="002060"/>
                </a:solidFill>
                <a:latin typeface="Myriad Pro Cond" panose="020B0506030403020204" pitchFamily="34" charset="0"/>
              </a:rPr>
              <a:t> </a:t>
            </a:r>
            <a:r>
              <a:rPr lang="ru-RU" sz="1700" dirty="0">
                <a:solidFill>
                  <a:srgbClr val="002060"/>
                </a:solidFill>
                <a:latin typeface="Myriad Pro Cond" panose="020B0506030403020204" pitchFamily="34" charset="0"/>
              </a:rPr>
              <a:t>и не обязательно отражает точку зрения Европейского Союза</a:t>
            </a:r>
            <a:endParaRPr lang="ru-RU" sz="1700" b="1" dirty="0">
              <a:solidFill>
                <a:srgbClr val="002060"/>
              </a:solidFill>
              <a:latin typeface="Myriad Pro Cond" panose="020B0506030403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BF9AAA0-22FF-4453-BD4A-483CBA58128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55" y="18845"/>
            <a:ext cx="1851295" cy="123371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DEA6DE6-A8CB-45F3-A2CE-36E557B10B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9086" y="33578"/>
            <a:ext cx="1284886" cy="1188676"/>
          </a:xfrm>
          <a:prstGeom prst="rect">
            <a:avLst/>
          </a:prstGeom>
        </p:spPr>
      </p:pic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id="{6F0B6413-1D9E-4103-95FF-93FAA56D329F}"/>
              </a:ext>
            </a:extLst>
          </p:cNvPr>
          <p:cNvSpPr txBox="1">
            <a:spLocks/>
          </p:cNvSpPr>
          <p:nvPr/>
        </p:nvSpPr>
        <p:spPr>
          <a:xfrm>
            <a:off x="3626978" y="1868557"/>
            <a:ext cx="5278483" cy="3455573"/>
          </a:xfrm>
          <a:prstGeom prst="rect">
            <a:avLst/>
          </a:prstGeom>
          <a:effectLst>
            <a:outerShdw blurRad="50800" dist="50800" dir="5400000" algn="ctr" rotWithShape="0">
              <a:schemeClr val="accent4">
                <a:lumMod val="50000"/>
              </a:scheme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None/>
              <a:defRPr sz="3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z-Cyrl-UZ" b="1" dirty="0">
              <a:solidFill>
                <a:srgbClr val="000076"/>
              </a:solidFill>
            </a:endParaRPr>
          </a:p>
          <a:p>
            <a:pPr algn="ctr"/>
            <a:r>
              <a:rPr lang="uz-Cyrl-UZ" sz="6700" b="1" dirty="0">
                <a:latin typeface="Myriad Pro Cond" panose="020B0506030403020204" pitchFamily="34" charset="0"/>
              </a:rPr>
              <a:t>ВОДА В НАШЕЙ ЖИЗНИ</a:t>
            </a:r>
            <a:endParaRPr lang="uz-Cyrl-UZ" sz="6200" b="1" dirty="0">
              <a:latin typeface="Myriad Pro Cond" panose="020B0506030403020204" pitchFamily="34" charset="0"/>
            </a:endParaRPr>
          </a:p>
          <a:p>
            <a:pPr algn="ctr"/>
            <a:r>
              <a:rPr lang="uz-Cyrl-UZ" sz="4200" b="1" dirty="0">
                <a:solidFill>
                  <a:srgbClr val="000076"/>
                </a:solidFill>
                <a:latin typeface="Myriad Pro Cond" panose="020B0506030403020204" pitchFamily="34" charset="0"/>
              </a:rPr>
              <a:t>Уроки о воде</a:t>
            </a:r>
            <a:endParaRPr lang="ru-RU" sz="4200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338DBC6-B5A7-493F-9467-8DDE8830CA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0095" y="60956"/>
            <a:ext cx="1176883" cy="113392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6EA7672-4EA2-45B3-A47F-3FE4FCC494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23226" y="18845"/>
            <a:ext cx="2636319" cy="123371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BD1646A-D667-4444-9B32-18429A54E6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47929" y="18845"/>
            <a:ext cx="1155244" cy="118867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791512E-2F2C-43FB-A76C-6B5B1DD673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86" y="2839636"/>
            <a:ext cx="2924527" cy="248449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84C95BB-6E55-41FC-B32D-2C331AC6BBD4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957" y="45371"/>
            <a:ext cx="1176883" cy="117688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21963A4-21A5-42D3-BE93-77E9E699CE7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3806" y="1272694"/>
            <a:ext cx="2705739" cy="3344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78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zigZag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7F5907-04EB-4FA1-903B-7C62150175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"/>
            <a:ext cx="12192000" cy="1233714"/>
          </a:xfrm>
          <a:solidFill>
            <a:schemeClr val="bg1"/>
          </a:solidFill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E146E47-6B63-495A-BD3D-C9FB72BCCB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11219688" cy="2525228"/>
          </a:xfrm>
        </p:spPr>
        <p:txBody>
          <a:bodyPr>
            <a:normAutofit/>
          </a:bodyPr>
          <a:lstStyle/>
          <a:p>
            <a:pPr algn="ctr"/>
            <a:endParaRPr lang="ru-RU" b="1" dirty="0">
              <a:solidFill>
                <a:srgbClr val="000076"/>
              </a:solidFill>
            </a:endParaRPr>
          </a:p>
          <a:p>
            <a:pPr algn="ctr"/>
            <a:endParaRPr lang="ru-RU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  <a:p>
            <a:pPr algn="ctr"/>
            <a:endParaRPr lang="ru-RU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</p:txBody>
      </p:sp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id="{6F0B6413-1D9E-4103-95FF-93FAA56D329F}"/>
              </a:ext>
            </a:extLst>
          </p:cNvPr>
          <p:cNvSpPr txBox="1">
            <a:spLocks/>
          </p:cNvSpPr>
          <p:nvPr/>
        </p:nvSpPr>
        <p:spPr>
          <a:xfrm>
            <a:off x="221270" y="2296840"/>
            <a:ext cx="11749460" cy="25252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None/>
              <a:defRPr sz="3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z-Cyrl-UZ" b="1" dirty="0">
              <a:solidFill>
                <a:srgbClr val="000076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155A514-56C6-4DD8-9944-BF76099E97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60" y="2792528"/>
            <a:ext cx="2946181" cy="2828695"/>
          </a:xfrm>
          <a:prstGeom prst="rect">
            <a:avLst/>
          </a:prstGeom>
        </p:spPr>
      </p:pic>
      <p:sp>
        <p:nvSpPr>
          <p:cNvPr id="7" name="Облачко с текстом: прямоугольное со скругленными углами 6">
            <a:extLst>
              <a:ext uri="{FF2B5EF4-FFF2-40B4-BE49-F238E27FC236}">
                <a16:creationId xmlns:a16="http://schemas.microsoft.com/office/drawing/2014/main" id="{60453273-1F07-4BC4-ACAE-C844316F9EBA}"/>
              </a:ext>
            </a:extLst>
          </p:cNvPr>
          <p:cNvSpPr/>
          <p:nvPr/>
        </p:nvSpPr>
        <p:spPr>
          <a:xfrm>
            <a:off x="5849258" y="1393371"/>
            <a:ext cx="5094513" cy="1422400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sz="3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ВСЁ СОСТОИТ ИЗ ВОДЫ</a:t>
            </a:r>
            <a:endParaRPr lang="ru-RU" sz="32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94EE070-96F7-4708-A5D0-5A2D0FAD633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901" y="1254898"/>
            <a:ext cx="5371413" cy="5371413"/>
          </a:xfrm>
          <a:prstGeom prst="rect">
            <a:avLst/>
          </a:prstGeom>
        </p:spPr>
      </p:pic>
      <p:pic>
        <p:nvPicPr>
          <p:cNvPr id="1026" name="Picture 2" descr="Картинки по запросу яблоко на прозрачном фоне">
            <a:extLst>
              <a:ext uri="{FF2B5EF4-FFF2-40B4-BE49-F238E27FC236}">
                <a16:creationId xmlns:a16="http://schemas.microsoft.com/office/drawing/2014/main" id="{D3514D8E-7C83-4459-9051-878CE62821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98" y="3143752"/>
            <a:ext cx="1811677" cy="2203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ртинки по запросу хлеб на прозрачном фоне">
            <a:extLst>
              <a:ext uri="{FF2B5EF4-FFF2-40B4-BE49-F238E27FC236}">
                <a16:creationId xmlns:a16="http://schemas.microsoft.com/office/drawing/2014/main" id="{C1BFA1B2-B84B-453C-90B0-D53A2BF054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4630" y="3428999"/>
            <a:ext cx="3277739" cy="2035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0012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25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7F5907-04EB-4FA1-903B-7C62150175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"/>
            <a:ext cx="12192000" cy="1233714"/>
          </a:xfrm>
          <a:solidFill>
            <a:schemeClr val="bg1"/>
          </a:solidFill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E146E47-6B63-495A-BD3D-C9FB72BCCB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11219688" cy="2525228"/>
          </a:xfrm>
        </p:spPr>
        <p:txBody>
          <a:bodyPr>
            <a:normAutofit/>
          </a:bodyPr>
          <a:lstStyle/>
          <a:p>
            <a:pPr algn="ctr"/>
            <a:endParaRPr lang="ru-RU" b="1" dirty="0">
              <a:solidFill>
                <a:srgbClr val="000076"/>
              </a:solidFill>
            </a:endParaRPr>
          </a:p>
          <a:p>
            <a:pPr algn="ctr"/>
            <a:endParaRPr lang="ru-RU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  <a:p>
            <a:pPr algn="ctr"/>
            <a:endParaRPr lang="ru-RU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</p:txBody>
      </p:sp>
      <p:sp useBgFill="1">
        <p:nvSpPr>
          <p:cNvPr id="11" name="Подзаголовок 2">
            <a:extLst>
              <a:ext uri="{FF2B5EF4-FFF2-40B4-BE49-F238E27FC236}">
                <a16:creationId xmlns:a16="http://schemas.microsoft.com/office/drawing/2014/main" id="{6F0B6413-1D9E-4103-95FF-93FAA56D329F}"/>
              </a:ext>
            </a:extLst>
          </p:cNvPr>
          <p:cNvSpPr txBox="1">
            <a:spLocks/>
          </p:cNvSpPr>
          <p:nvPr/>
        </p:nvSpPr>
        <p:spPr>
          <a:xfrm>
            <a:off x="0" y="2561473"/>
            <a:ext cx="12192000" cy="4640837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None/>
              <a:defRPr sz="3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Вода </a:t>
            </a:r>
          </a:p>
          <a:p>
            <a:pPr algn="ctr"/>
            <a:endParaRPr lang="ru-RU" b="1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ru-RU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ru-RU" b="1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ru-RU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8F2A324-4F37-4982-B5DD-F1C60405AC0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70" y="125896"/>
            <a:ext cx="2435578" cy="243557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77EA919-9513-4AEC-9582-ECAEB9AC130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5038" y="125894"/>
            <a:ext cx="2536735" cy="2435578"/>
          </a:xfrm>
          <a:prstGeom prst="rect">
            <a:avLst/>
          </a:prstGeom>
        </p:spPr>
      </p:pic>
      <p:sp>
        <p:nvSpPr>
          <p:cNvPr id="4" name="Блок-схема: альтернативный процесс 3"/>
          <p:cNvSpPr/>
          <p:nvPr/>
        </p:nvSpPr>
        <p:spPr>
          <a:xfrm>
            <a:off x="4531475" y="1233716"/>
            <a:ext cx="2435382" cy="132775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Cyrl-UZ" sz="5200" b="1" dirty="0" smtClean="0">
                <a:solidFill>
                  <a:srgbClr val="002060"/>
                </a:solidFill>
              </a:rPr>
              <a:t>ВОДА</a:t>
            </a:r>
            <a:endParaRPr lang="ru-RU" sz="5200" b="1" dirty="0">
              <a:solidFill>
                <a:srgbClr val="002060"/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3143620" y="2561472"/>
            <a:ext cx="1524175" cy="61037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5613890" y="2575420"/>
            <a:ext cx="55390" cy="76226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6820809" y="2561471"/>
            <a:ext cx="1772775" cy="6416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Блок-схема: альтернативный процесс 15"/>
          <p:cNvSpPr/>
          <p:nvPr/>
        </p:nvSpPr>
        <p:spPr>
          <a:xfrm>
            <a:off x="600891" y="3203089"/>
            <a:ext cx="3451613" cy="1602376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   </a:t>
            </a:r>
            <a:r>
              <a:rPr lang="ru-RU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ИМЕЕТ ПИТАТЕЛЬНОЙ ЦЕННОСТИ</a:t>
            </a:r>
            <a:endParaRPr lang="ru-RU" sz="3200" dirty="0"/>
          </a:p>
        </p:txBody>
      </p:sp>
      <p:sp>
        <p:nvSpPr>
          <p:cNvPr id="17" name="Блок-схема: альтернативный процесс 16"/>
          <p:cNvSpPr/>
          <p:nvPr/>
        </p:nvSpPr>
        <p:spPr>
          <a:xfrm>
            <a:off x="4166583" y="3337685"/>
            <a:ext cx="3017987" cy="3228578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  </a:t>
            </a:r>
            <a:r>
              <a:rPr lang="ru-RU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СОДЕРЖИТ </a:t>
            </a:r>
            <a:r>
              <a:rPr lang="ru-RU" sz="3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КАЛОРИЙ, ЖИРОВ,   УГЛЕВОДОВ,</a:t>
            </a:r>
          </a:p>
          <a:p>
            <a:pPr algn="ctr"/>
            <a:r>
              <a:rPr lang="uz-Cyrl-UZ" sz="3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ВИТАМИНОВ</a:t>
            </a:r>
            <a:endParaRPr lang="ru-RU" sz="3200" dirty="0"/>
          </a:p>
        </p:txBody>
      </p:sp>
      <p:sp>
        <p:nvSpPr>
          <p:cNvPr id="19" name="Блок-схема: альтернативный процесс 18"/>
          <p:cNvSpPr/>
          <p:nvPr/>
        </p:nvSpPr>
        <p:spPr>
          <a:xfrm>
            <a:off x="7355792" y="3250181"/>
            <a:ext cx="4621204" cy="1555284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ВХОДИТ   </a:t>
            </a:r>
            <a:r>
              <a:rPr lang="ru-RU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</a:t>
            </a:r>
            <a:r>
              <a:rPr lang="ru-RU" sz="3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СОСТАВ ВСЕХ    ПРОДУКТОВ </a:t>
            </a:r>
            <a:r>
              <a:rPr lang="ru-RU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ПИТАНИЯ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784187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75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/>
      <p:bldP spid="17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олнце 12"/>
          <p:cNvSpPr/>
          <p:nvPr/>
        </p:nvSpPr>
        <p:spPr>
          <a:xfrm>
            <a:off x="6169980" y="-24995"/>
            <a:ext cx="2098905" cy="1550561"/>
          </a:xfrm>
          <a:prstGeom prst="su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E146E47-6B63-495A-BD3D-C9FB72BCCB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11219688" cy="2525228"/>
          </a:xfrm>
        </p:spPr>
        <p:txBody>
          <a:bodyPr>
            <a:normAutofit/>
          </a:bodyPr>
          <a:lstStyle/>
          <a:p>
            <a:pPr algn="ctr"/>
            <a:endParaRPr lang="ru-RU" b="1" dirty="0">
              <a:solidFill>
                <a:srgbClr val="000076"/>
              </a:solidFill>
            </a:endParaRPr>
          </a:p>
          <a:p>
            <a:pPr algn="ctr"/>
            <a:endParaRPr lang="ru-RU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  <a:p>
            <a:pPr algn="ctr"/>
            <a:endParaRPr lang="ru-RU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</p:txBody>
      </p:sp>
      <p:sp useBgFill="1">
        <p:nvSpPr>
          <p:cNvPr id="11" name="Подзаголовок 2">
            <a:extLst>
              <a:ext uri="{FF2B5EF4-FFF2-40B4-BE49-F238E27FC236}">
                <a16:creationId xmlns:a16="http://schemas.microsoft.com/office/drawing/2014/main" id="{6F0B6413-1D9E-4103-95FF-93FAA56D329F}"/>
              </a:ext>
            </a:extLst>
          </p:cNvPr>
          <p:cNvSpPr txBox="1">
            <a:spLocks/>
          </p:cNvSpPr>
          <p:nvPr/>
        </p:nvSpPr>
        <p:spPr>
          <a:xfrm>
            <a:off x="-62144" y="2226982"/>
            <a:ext cx="12192000" cy="4640837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None/>
              <a:defRPr sz="3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Вода </a:t>
            </a:r>
          </a:p>
          <a:p>
            <a:pPr algn="ctr"/>
            <a:endParaRPr lang="ru-RU" b="1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ru-RU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ru-RU" b="1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ru-RU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8F2A324-4F37-4982-B5DD-F1C60405AC0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84" y="132155"/>
            <a:ext cx="1479079" cy="1479079"/>
          </a:xfrm>
          <a:prstGeom prst="rect">
            <a:avLst/>
          </a:prstGeom>
        </p:spPr>
      </p:pic>
      <p:sp>
        <p:nvSpPr>
          <p:cNvPr id="16" name="Блок-схема: альтернативный процесс 15"/>
          <p:cNvSpPr/>
          <p:nvPr/>
        </p:nvSpPr>
        <p:spPr>
          <a:xfrm>
            <a:off x="2554153" y="1588635"/>
            <a:ext cx="7721959" cy="845208"/>
          </a:xfrm>
          <a:prstGeom prst="flowChartAlternateProcess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3200" b="1" dirty="0">
                <a:solidFill>
                  <a:srgbClr val="002060"/>
                </a:solidFill>
                <a:latin typeface="Calibri" panose="020F0502020204030204" pitchFamily="34" charset="0"/>
              </a:rPr>
              <a:t>Все живые организмы состоят из воды</a:t>
            </a:r>
            <a:r>
              <a:rPr lang="ru-RU" sz="3200" dirty="0">
                <a:solidFill>
                  <a:srgbClr val="002060"/>
                </a:solidFill>
                <a:latin typeface="Calibri" panose="020F0502020204030204" pitchFamily="34" charset="0"/>
              </a:rPr>
              <a:t>.</a:t>
            </a:r>
            <a:endParaRPr lang="ru-RU" sz="32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Блок-схема: альтернативный процесс 16"/>
          <p:cNvSpPr/>
          <p:nvPr/>
        </p:nvSpPr>
        <p:spPr>
          <a:xfrm>
            <a:off x="2554153" y="2455140"/>
            <a:ext cx="7721959" cy="2865125"/>
          </a:xfrm>
          <a:prstGeom prst="flowChartAlternateProcess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3200" b="1" dirty="0">
                <a:solidFill>
                  <a:srgbClr val="002060"/>
                </a:solidFill>
                <a:latin typeface="Calibri" panose="020F0502020204030204" pitchFamily="34" charset="0"/>
              </a:rPr>
              <a:t>Организм человека состоит по весу на 50-86% из воды</a:t>
            </a:r>
            <a:r>
              <a:rPr lang="ru-RU" sz="3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.</a:t>
            </a:r>
            <a:br>
              <a:rPr lang="ru-RU" sz="3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ru-RU" sz="3200" b="1" dirty="0">
                <a:solidFill>
                  <a:srgbClr val="002060"/>
                </a:solidFill>
                <a:latin typeface="Calibri" panose="020F0502020204030204" pitchFamily="34" charset="0"/>
              </a:rPr>
              <a:t>Обычно человек выпивает в день 2-3 литра воды вместе с водой и пищей и столько же выделяет жидкости.</a:t>
            </a:r>
          </a:p>
        </p:txBody>
      </p:sp>
      <p:sp>
        <p:nvSpPr>
          <p:cNvPr id="19" name="Блок-схема: альтернативный процесс 18"/>
          <p:cNvSpPr/>
          <p:nvPr/>
        </p:nvSpPr>
        <p:spPr>
          <a:xfrm>
            <a:off x="2554153" y="5320265"/>
            <a:ext cx="7721086" cy="1555284"/>
          </a:xfrm>
          <a:prstGeom prst="flowChartAlternateProcess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3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Вода </a:t>
            </a:r>
            <a:r>
              <a:rPr lang="ru-RU" sz="3200" b="1" dirty="0">
                <a:solidFill>
                  <a:srgbClr val="002060"/>
                </a:solidFill>
                <a:latin typeface="Calibri" panose="020F0502020204030204" pitchFamily="34" charset="0"/>
              </a:rPr>
              <a:t>участвует во всех процессах жизнедеятельности нашего организма</a:t>
            </a:r>
            <a:r>
              <a:rPr lang="ru-RU" sz="3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.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6" name="Облако 5"/>
          <p:cNvSpPr/>
          <p:nvPr/>
        </p:nvSpPr>
        <p:spPr>
          <a:xfrm>
            <a:off x="4758432" y="275208"/>
            <a:ext cx="2192034" cy="1177712"/>
          </a:xfrm>
          <a:prstGeom prst="cloud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4-конечная звезда 11"/>
          <p:cNvSpPr/>
          <p:nvPr/>
        </p:nvSpPr>
        <p:spPr>
          <a:xfrm>
            <a:off x="1195771" y="1523739"/>
            <a:ext cx="1288465" cy="1280160"/>
          </a:xfrm>
          <a:prstGeom prst="star4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4-конечная звезда 17"/>
          <p:cNvSpPr/>
          <p:nvPr/>
        </p:nvSpPr>
        <p:spPr>
          <a:xfrm>
            <a:off x="1195771" y="3267240"/>
            <a:ext cx="1288465" cy="1280160"/>
          </a:xfrm>
          <a:prstGeom prst="star4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4-конечная звезда 19"/>
          <p:cNvSpPr/>
          <p:nvPr/>
        </p:nvSpPr>
        <p:spPr>
          <a:xfrm>
            <a:off x="1144279" y="5285390"/>
            <a:ext cx="1288465" cy="1280160"/>
          </a:xfrm>
          <a:prstGeom prst="star4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815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7F5907-04EB-4FA1-903B-7C62150175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"/>
            <a:ext cx="12192000" cy="1233714"/>
          </a:xfrm>
          <a:solidFill>
            <a:schemeClr val="bg1"/>
          </a:solidFill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E146E47-6B63-495A-BD3D-C9FB72BCCB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11219688" cy="2525228"/>
          </a:xfrm>
        </p:spPr>
        <p:txBody>
          <a:bodyPr>
            <a:normAutofit/>
          </a:bodyPr>
          <a:lstStyle/>
          <a:p>
            <a:pPr algn="ctr"/>
            <a:endParaRPr lang="ru-RU" b="1" dirty="0">
              <a:solidFill>
                <a:srgbClr val="000076"/>
              </a:solidFill>
            </a:endParaRPr>
          </a:p>
          <a:p>
            <a:pPr algn="ctr"/>
            <a:endParaRPr lang="ru-RU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  <a:p>
            <a:pPr algn="ctr"/>
            <a:endParaRPr lang="ru-RU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</p:txBody>
      </p:sp>
      <p:sp useBgFill="1">
        <p:nvSpPr>
          <p:cNvPr id="11" name="Подзаголовок 2">
            <a:extLst>
              <a:ext uri="{FF2B5EF4-FFF2-40B4-BE49-F238E27FC236}">
                <a16:creationId xmlns:a16="http://schemas.microsoft.com/office/drawing/2014/main" id="{6F0B6413-1D9E-4103-95FF-93FAA56D329F}"/>
              </a:ext>
            </a:extLst>
          </p:cNvPr>
          <p:cNvSpPr txBox="1">
            <a:spLocks/>
          </p:cNvSpPr>
          <p:nvPr/>
        </p:nvSpPr>
        <p:spPr>
          <a:xfrm>
            <a:off x="0" y="2561473"/>
            <a:ext cx="12192000" cy="4640837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None/>
              <a:defRPr sz="3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z-Cyrl-UZ" b="1" dirty="0">
              <a:solidFill>
                <a:srgbClr val="000076"/>
              </a:solidFill>
            </a:endParaRPr>
          </a:p>
          <a:p>
            <a:pPr marL="1143000" lvl="0" indent="-1143000">
              <a:buFont typeface="+mj-lt"/>
              <a:buAutoNum type="arabicPeriod"/>
            </a:pPr>
            <a:r>
              <a:rPr lang="ru-RU" sz="38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СКОЛЬКО   ВОДЫ   ВЫ   ВЫПИВАЕТЕ   ЕЖЕДНЕВНО?</a:t>
            </a:r>
          </a:p>
          <a:p>
            <a:pPr marL="1143000" lvl="0" indent="-1143000">
              <a:buFont typeface="+mj-lt"/>
              <a:buAutoNum type="arabicPeriod"/>
            </a:pPr>
            <a:r>
              <a:rPr lang="ru-RU" sz="38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ПОЧЕМУ  ВАЖНО   ПИТЬ   ДОСТАТОЧНО   ЧИСТОЙ ВОДЫ   КАЖДЫЙ   ДЕНЬ? </a:t>
            </a:r>
          </a:p>
          <a:p>
            <a:pPr marL="1143000" lvl="0" indent="-1143000">
              <a:buFont typeface="+mj-lt"/>
              <a:buAutoNum type="arabicPeriod"/>
            </a:pPr>
            <a:r>
              <a:rPr lang="ru-RU" sz="38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КАКИЕ   МИНЕРАЛЬНЫЕ   </a:t>
            </a:r>
            <a:r>
              <a:rPr lang="ru-RU" sz="3800" b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СТОЛОВЫЕ   ВОДЫ   </a:t>
            </a:r>
            <a:r>
              <a:rPr lang="ru-RU" sz="38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ВЫ УПОТРЕБЛЯЕТЕ   В  СЕМЬЕ?  </a:t>
            </a:r>
            <a:br>
              <a:rPr lang="ru-RU" sz="38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8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  ЧЁМ  ИХ  ПОЛЬЗА?</a:t>
            </a:r>
            <a:endParaRPr lang="ru-RU" sz="3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8F2A324-4F37-4982-B5DD-F1C60405AC0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70" y="125896"/>
            <a:ext cx="2435578" cy="243557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77EA919-9513-4AEC-9582-ECAEB9AC130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5038" y="125894"/>
            <a:ext cx="2536735" cy="2435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52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7F5907-04EB-4FA1-903B-7C62150175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"/>
            <a:ext cx="12192000" cy="1233714"/>
          </a:xfrm>
          <a:solidFill>
            <a:schemeClr val="bg1"/>
          </a:solidFill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E146E47-6B63-495A-BD3D-C9FB72BCCB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11219688" cy="2525228"/>
          </a:xfrm>
        </p:spPr>
        <p:txBody>
          <a:bodyPr>
            <a:normAutofit/>
          </a:bodyPr>
          <a:lstStyle/>
          <a:p>
            <a:pPr algn="ctr"/>
            <a:endParaRPr lang="ru-RU" b="1" dirty="0">
              <a:solidFill>
                <a:srgbClr val="000076"/>
              </a:solidFill>
            </a:endParaRPr>
          </a:p>
          <a:p>
            <a:pPr algn="ctr"/>
            <a:endParaRPr lang="ru-RU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  <a:p>
            <a:pPr algn="ctr"/>
            <a:endParaRPr lang="ru-RU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</p:txBody>
      </p:sp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id="{6F0B6413-1D9E-4103-95FF-93FAA56D329F}"/>
              </a:ext>
            </a:extLst>
          </p:cNvPr>
          <p:cNvSpPr txBox="1">
            <a:spLocks/>
          </p:cNvSpPr>
          <p:nvPr/>
        </p:nvSpPr>
        <p:spPr>
          <a:xfrm>
            <a:off x="221270" y="2296840"/>
            <a:ext cx="11749460" cy="25252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None/>
              <a:defRPr sz="3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z-Cyrl-UZ" b="1" dirty="0">
              <a:solidFill>
                <a:srgbClr val="000076"/>
              </a:solidFill>
            </a:endParaRPr>
          </a:p>
          <a:p>
            <a:pPr algn="ctr"/>
            <a:r>
              <a:rPr lang="uz-Cyrl-UZ" sz="6200" b="1" dirty="0">
                <a:latin typeface="Myriad Pro Cond" panose="020B0506030403020204" pitchFamily="34" charset="0"/>
              </a:rPr>
              <a:t>       </a:t>
            </a:r>
            <a:endParaRPr lang="ru-RU" sz="4200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</p:txBody>
      </p:sp>
      <p:sp>
        <p:nvSpPr>
          <p:cNvPr id="6" name="Прямоугольник: скругленные углы 1">
            <a:extLst>
              <a:ext uri="{FF2B5EF4-FFF2-40B4-BE49-F238E27FC236}">
                <a16:creationId xmlns:a16="http://schemas.microsoft.com/office/drawing/2014/main" id="{EC07CE85-DC78-4807-82E4-6249F3FF698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oundRect">
            <a:avLst/>
          </a:prstGeom>
          <a:solidFill>
            <a:srgbClr val="FFF7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r>
              <a:rPr lang="ru-RU" sz="3200" b="1" dirty="0">
                <a:solidFill>
                  <a:srgbClr val="002060"/>
                </a:solidFill>
                <a:latin typeface="Calibri "/>
              </a:rPr>
              <a:t> Уважайте друг друга! Уважайте воду!</a:t>
            </a:r>
            <a:endParaRPr lang="en-US" sz="3000" b="1" dirty="0">
              <a:solidFill>
                <a:srgbClr val="002060"/>
              </a:solidFill>
              <a:latin typeface="Calibri "/>
            </a:endParaRPr>
          </a:p>
        </p:txBody>
      </p:sp>
      <p:sp>
        <p:nvSpPr>
          <p:cNvPr id="5" name="AutoShape 2" descr="Картинки по запросу счётчик вод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576" y="644236"/>
            <a:ext cx="9113520" cy="6213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581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Метрополия">
  <a:themeElements>
    <a:clrScheme name="Метрополия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Метрополи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Метрополи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2795</TotalTime>
  <Words>135</Words>
  <Application>Microsoft Office PowerPoint</Application>
  <PresentationFormat>Широкоэкранный</PresentationFormat>
  <Paragraphs>36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</vt:lpstr>
      <vt:lpstr>Calibri Light</vt:lpstr>
      <vt:lpstr>Myriad Pro Cond</vt:lpstr>
      <vt:lpstr>Метрополия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Уроки о воде</dc:title>
  <dc:creator>Анастасия</dc:creator>
  <cp:lastModifiedBy>Пользователь Windows</cp:lastModifiedBy>
  <cp:revision>32</cp:revision>
  <dcterms:created xsi:type="dcterms:W3CDTF">2019-08-27T20:30:34Z</dcterms:created>
  <dcterms:modified xsi:type="dcterms:W3CDTF">2019-10-14T04:28:46Z</dcterms:modified>
</cp:coreProperties>
</file>