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61" r:id="rId3"/>
    <p:sldId id="258" r:id="rId4"/>
    <p:sldId id="257" r:id="rId5"/>
    <p:sldId id="263" r:id="rId6"/>
    <p:sldId id="267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ECB1D-7480-428D-87E3-C9B74B3F3E0C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0919F-EAC8-4522-8385-4AC143F64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9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1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1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0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19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80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8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2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54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35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5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938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4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#</a:t>
            </a:r>
            <a:r>
              <a:rPr lang="ru-RU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уважайтеводу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    #</a:t>
            </a:r>
            <a:r>
              <a:rPr lang="en-US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suvnihurmatlang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   #</a:t>
            </a:r>
            <a:r>
              <a:rPr lang="en-US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respectwater</a:t>
            </a:r>
            <a:endParaRPr lang="en-US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uz-Cyrl-UZ" sz="13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Ushbu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taqdimot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uz-Cyrl-UZ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Markaziy Osiyo mintaqaviy ekologiya markazining UzWaterAware loyihasi doirasida Yevropa Ittifoqining moliyaviy ko‘magi ostida tayyorlan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.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Taqdimotda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Yevropa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Ittifoqining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nuqtai</a:t>
            </a:r>
            <a:r>
              <a:rPr lang="uz-Cyrl-UZ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nazari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aks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ettirilmagan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, </a:t>
            </a:r>
            <a:b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</a:b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unda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ifodalangan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materiallar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mazmuni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uchun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«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Ekomaktab</a:t>
            </a:r>
            <a:r>
              <a:rPr lang="ru-RU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»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NNT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mas’uldir</a:t>
            </a:r>
            <a:endParaRPr lang="ru-RU" sz="1800" b="1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F9AAA0-22FF-4453-BD4A-483CBA58128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5" y="18845"/>
            <a:ext cx="1851295" cy="12337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EA6DE6-A8CB-45F3-A2CE-36E557B10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86" y="33578"/>
            <a:ext cx="1284886" cy="1188676"/>
          </a:xfrm>
          <a:prstGeom prst="rect">
            <a:avLst/>
          </a:prstGeom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3454400" y="1267292"/>
            <a:ext cx="5671751" cy="3899794"/>
          </a:xfrm>
          <a:prstGeom prst="rect">
            <a:avLst/>
          </a:prstGeom>
          <a:effectLst>
            <a:outerShdw blurRad="50800" dist="50800" dir="5400000" algn="ctr" rotWithShape="0">
              <a:schemeClr val="accent4">
                <a:lumMod val="50000"/>
              </a:scheme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sz="6200" b="1" dirty="0">
              <a:solidFill>
                <a:srgbClr val="000076"/>
              </a:solidFill>
            </a:endParaRPr>
          </a:p>
          <a:p>
            <a:pPr algn="ctr"/>
            <a:r>
              <a:rPr lang="en-US" sz="5200" dirty="0">
                <a:latin typeface="Myriad Pro" panose="020B0503030403020204"/>
              </a:rPr>
              <a:t>O‘ZBEKISTONNING DARYO VA SUV HAVZALARI</a:t>
            </a:r>
          </a:p>
          <a:p>
            <a:pPr algn="ctr"/>
            <a:r>
              <a:rPr lang="en-US" sz="2600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Suv</a:t>
            </a:r>
            <a:r>
              <a:rPr lang="en-US" sz="26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</a:t>
            </a:r>
            <a:r>
              <a:rPr lang="en-US" sz="2600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mavzusiga</a:t>
            </a:r>
            <a:r>
              <a:rPr lang="en-US" sz="26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bag</a:t>
            </a:r>
            <a:r>
              <a:rPr lang="ru-RU" sz="26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‘</a:t>
            </a:r>
            <a:r>
              <a:rPr lang="en-US" sz="2600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ishlangan</a:t>
            </a:r>
            <a:r>
              <a:rPr lang="en-US" sz="26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</a:t>
            </a:r>
            <a:r>
              <a:rPr lang="en-US" sz="2600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darslar</a:t>
            </a:r>
            <a:endParaRPr lang="ru-RU" sz="26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38DBC6-B5A7-493F-9467-8DDE8830C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095" y="60956"/>
            <a:ext cx="1176883" cy="11339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EA7672-4EA2-45B3-A47F-3FE4FCC49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3226" y="18845"/>
            <a:ext cx="2636319" cy="12337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D1646A-D667-4444-9B32-18429A54E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7929" y="18845"/>
            <a:ext cx="1155244" cy="11886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91512E-2F2C-43FB-A76C-6B5B1DD673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6" y="2839636"/>
            <a:ext cx="2924527" cy="24844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4C95BB-6E55-41FC-B32D-2C331AC6BBD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57" y="45371"/>
            <a:ext cx="1176883" cy="11768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806" y="1272694"/>
            <a:ext cx="2705739" cy="334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FC0BB818-E5C3-4572-B3E7-25C29802CD93}"/>
              </a:ext>
            </a:extLst>
          </p:cNvPr>
          <p:cNvSpPr/>
          <p:nvPr/>
        </p:nvSpPr>
        <p:spPr>
          <a:xfrm>
            <a:off x="188686" y="109415"/>
            <a:ext cx="10057283" cy="3615917"/>
          </a:xfrm>
          <a:prstGeom prst="wedgeRoundRectCallout">
            <a:avLst>
              <a:gd name="adj1" fmla="val -19398"/>
              <a:gd name="adj2" fmla="val 6703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3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QONUNDA  DARYO,  SOY,  KANAL  VA  KO‘LLAR  ATROFIDAGI  HUDUDDA   ODAMLAR   FAOLIYATINI  CHEKLASH  BELGILANGAN. </a:t>
            </a:r>
            <a:b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U 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SUVNI  MUHOFAZA  QILISH  ZONASI  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DEB  NOMLANADI.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BU  HUDUDLARDA  AXLAT TASHLASH,  OQOVA  SUVLARNI  OQIZISH  TAQIQLANGAN. 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97C64F-7AD0-409A-A58C-15BCCF30F8F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51" y="3353279"/>
            <a:ext cx="3508349" cy="3508349"/>
          </a:xfrm>
          <a:prstGeom prst="rect">
            <a:avLst/>
          </a:prstGeom>
        </p:spPr>
      </p:pic>
      <p:sp>
        <p:nvSpPr>
          <p:cNvPr id="9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7942B011-6C6C-4F44-B553-69A5C0BBBC50}"/>
              </a:ext>
            </a:extLst>
          </p:cNvPr>
          <p:cNvSpPr/>
          <p:nvPr/>
        </p:nvSpPr>
        <p:spPr>
          <a:xfrm>
            <a:off x="8565662" y="3141785"/>
            <a:ext cx="3412877" cy="1893510"/>
          </a:xfrm>
          <a:prstGeom prst="wedgeRoundRectCallout">
            <a:avLst>
              <a:gd name="adj1" fmla="val -37550"/>
              <a:gd name="adj2" fmla="val 6869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AGAR DARYOGA CHIQINDI TUSHSA, AHVOLIM ANCHA OG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‘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IRLASHADI!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5C5CBC-CCE2-4E6B-B49A-9513D9D7F65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68" y="4408924"/>
            <a:ext cx="2174309" cy="238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772228" y="1233716"/>
            <a:ext cx="9198501" cy="5624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2060"/>
              </a:solidFill>
            </a:endParaRP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DALA  MAYDONLARINI  YUVIB  CHIQARISH UCHUN OLINADIGAN  DARYO  SUVLARI  OQOVA  </a:t>
            </a:r>
            <a:b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SUVLARGA   AYLANADI.</a:t>
            </a:r>
            <a:b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endParaRPr lang="en-US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BA’ZIDA   ULAR  JUDA  IFLOSLANGAN  BO‘LADI, AYNIQSA,  MAYDONLARDA   KO‘P  PESTITSIDLAR, O‘G‘ITLAR   QO‘LLANILGANIDA   HAMDA  TUPROQ SHO‘R  BO‘LGANIDA. 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SHUNING  UCHUN  SUV   DALALARDAN   DARYOGA OQIZILMAYDI.  UNI  MAXSUS  KANALLAR  BO‘YLAB MA’LUM   JOYLARGA  TUSHIRISHADI.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br>
              <a:rPr lang="ru-RU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4441FA-4C09-453C-A6BD-DDA6A396126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1" y="464586"/>
            <a:ext cx="2525228" cy="252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12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733A8275-7057-4132-B0DA-4BC891C76900}"/>
              </a:ext>
            </a:extLst>
          </p:cNvPr>
          <p:cNvSpPr/>
          <p:nvPr/>
        </p:nvSpPr>
        <p:spPr>
          <a:xfrm>
            <a:off x="6829063" y="625033"/>
            <a:ext cx="4313912" cy="1296364"/>
          </a:xfrm>
          <a:prstGeom prst="wedgeRoundRectCallout">
            <a:avLst>
              <a:gd name="adj1" fmla="val -4570"/>
              <a:gd name="adj2" fmla="val 10688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VETLAND BU NIMA?</a:t>
            </a:r>
            <a:endParaRPr lang="ru-RU" sz="3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0AE5D1-E448-4F97-9C6F-0B66C4B21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73" y="3429000"/>
            <a:ext cx="2719039" cy="2610612"/>
          </a:xfrm>
          <a:prstGeom prst="rect">
            <a:avLst/>
          </a:prstGeom>
        </p:spPr>
      </p:pic>
      <p:sp>
        <p:nvSpPr>
          <p:cNvPr id="9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DCEF9670-F368-4E95-ADC9-DAA522455905}"/>
              </a:ext>
            </a:extLst>
          </p:cNvPr>
          <p:cNvSpPr/>
          <p:nvPr/>
        </p:nvSpPr>
        <p:spPr>
          <a:xfrm>
            <a:off x="884677" y="811925"/>
            <a:ext cx="5279639" cy="2365328"/>
          </a:xfrm>
          <a:prstGeom prst="wedgeRoundRectCallou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</a:t>
            </a:r>
            <a:r>
              <a:rPr lang="ru-RU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LLAR</a:t>
            </a:r>
            <a:r>
              <a:rPr lang="ru-RU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SUV HAVZALARI VA BOTQOQLAR… WETLAND -</a:t>
            </a:r>
            <a:br>
              <a:rPr lang="ru-RU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</a:rPr>
              <a:t>INGLIZ TILIDAN “WET” + “LAND” = “NAMLANGAN YER”.</a:t>
            </a:r>
            <a:endParaRPr lang="ru-RU" sz="3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1977EC-94EC-4DC3-8A9C-4F3B07223BF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668" y="1300876"/>
            <a:ext cx="3752751" cy="3752751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D58259B-6F0C-457C-97E6-5B9A800CE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904" y="3677119"/>
            <a:ext cx="3336246" cy="2518969"/>
          </a:xfrm>
          <a:prstGeom prst="rect">
            <a:avLst/>
          </a:prstGeom>
        </p:spPr>
      </p:pic>
      <p:sp>
        <p:nvSpPr>
          <p:cNvPr id="12" name="Блок-схема: процесс 11">
            <a:extLst>
              <a:ext uri="{FF2B5EF4-FFF2-40B4-BE49-F238E27FC236}">
                <a16:creationId xmlns:a16="http://schemas.microsoft.com/office/drawing/2014/main" id="{AD03A71F-3D19-4963-9A66-D5BDD9F2141E}"/>
              </a:ext>
            </a:extLst>
          </p:cNvPr>
          <p:cNvSpPr/>
          <p:nvPr/>
        </p:nvSpPr>
        <p:spPr>
          <a:xfrm>
            <a:off x="3991429" y="5849257"/>
            <a:ext cx="3352800" cy="55154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SHIRA KORNIEVSKI CHIZGAN RASM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00217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3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AYDAR-ARNASOY  KO‘LLAR  TIZIMI,  </a:t>
            </a:r>
            <a:b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SARIQAMISH,  DENGIZKO‘L, SUDOCHE  </a:t>
            </a:r>
            <a:b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KO‘LLARI  </a:t>
            </a:r>
            <a:r>
              <a:rPr lang="en-US" sz="3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OQOVA   SUVLARDAN  </a:t>
            </a:r>
            <a:br>
              <a:rPr lang="en-US" sz="3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HOSIL BO‘LGAN. </a:t>
            </a:r>
            <a:b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 KO‘LLARNING</a:t>
            </a:r>
            <a:r>
              <a:rPr lang="ru-RU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SUVLARI SHO‘RROQ.</a:t>
            </a:r>
            <a:b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  IKKI  VETLANDLAR  PELIKAN, VISHILDOQ,</a:t>
            </a:r>
            <a:b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QARQARA,  LAYLAK,  QORABUZOVLAR </a:t>
            </a:r>
            <a:b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KABI NOYOB  QUSHLAR  HAYOTI  UCHUN </a:t>
            </a:r>
            <a:b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JUDA  MUHIM.</a:t>
            </a:r>
            <a:endParaRPr lang="ru-RU" sz="3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8692444" y="1535302"/>
            <a:ext cx="3499556" cy="2525227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ru-RU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YERDA</a:t>
            </a:r>
            <a:r>
              <a:rPr lang="ru-RU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ru-RU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BALIQLAR </a:t>
            </a:r>
            <a:r>
              <a:rPr lang="ru-RU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YASHAYDI, </a:t>
            </a:r>
            <a:b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SUV  QUSHLARI UCHIB  KELADI.</a:t>
            </a:r>
            <a:endParaRPr lang="ru-RU" sz="3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971" y="4084676"/>
            <a:ext cx="1769086" cy="220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9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mph" presetSubtype="0" repeatCount="2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solidFill>
                <a:srgbClr val="002060"/>
              </a:solidFill>
            </a:endParaRPr>
          </a:p>
          <a:p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O‘ZBEKISTONNING</a:t>
            </a:r>
            <a:br>
              <a:rPr lang="uz-Cyrl-UZ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FIZIK XARITASI</a:t>
            </a:r>
            <a:b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uz-Cyrl-UZ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MAMLAKATNING </a:t>
            </a:r>
            <a:b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QAYSI </a:t>
            </a:r>
            <a:r>
              <a:rPr lang="uz-Cyrl-UZ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#Calibri"/>
                <a:cs typeface="Calibri" panose="020F0502020204030204" pitchFamily="34" charset="0"/>
              </a:rPr>
              <a:t>VILOYATLARIDA</a:t>
            </a:r>
            <a:br>
              <a:rPr lang="en-US" sz="2800" b="1" dirty="0">
                <a:solidFill>
                  <a:srgbClr val="002060"/>
                </a:solidFill>
                <a:latin typeface="#Calibri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#Calibri"/>
                <a:cs typeface="Calibri" panose="020F0502020204030204" pitchFamily="34" charset="0"/>
              </a:rPr>
              <a:t>DARYO </a:t>
            </a:r>
            <a:r>
              <a:rPr lang="uz-Cyrl-UZ" sz="2800" b="1" dirty="0">
                <a:solidFill>
                  <a:srgbClr val="002060"/>
                </a:solidFill>
                <a:latin typeface="#Calibri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#Calibri"/>
                <a:cs typeface="Calibri" panose="020F0502020204030204" pitchFamily="34" charset="0"/>
              </a:rPr>
              <a:t>VA </a:t>
            </a:r>
            <a:r>
              <a:rPr lang="uz-Cyrl-UZ" sz="2800" b="1" dirty="0">
                <a:solidFill>
                  <a:srgbClr val="002060"/>
                </a:solidFill>
                <a:latin typeface="#Calibri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#Calibri"/>
                <a:cs typeface="Calibri" panose="020F0502020204030204" pitchFamily="34" charset="0"/>
              </a:rPr>
              <a:t>SUV </a:t>
            </a:r>
            <a:br>
              <a:rPr lang="en-US" sz="2800" b="1" dirty="0">
                <a:solidFill>
                  <a:srgbClr val="002060"/>
                </a:solidFill>
                <a:latin typeface="#Calibri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#Calibri"/>
                <a:cs typeface="Calibri" panose="020F0502020204030204" pitchFamily="34" charset="0"/>
              </a:rPr>
              <a:t>HAVZALARI </a:t>
            </a:r>
            <a:r>
              <a:rPr lang="uz-Cyrl-UZ" sz="2800" b="1" dirty="0">
                <a:solidFill>
                  <a:srgbClr val="002060"/>
                </a:solidFill>
                <a:latin typeface="#Calibri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#Calibri"/>
                <a:cs typeface="Calibri" panose="020F0502020204030204" pitchFamily="34" charset="0"/>
              </a:rPr>
              <a:t>KO‘P, </a:t>
            </a:r>
            <a:br>
              <a:rPr lang="en-US" sz="2800" b="1" dirty="0">
                <a:solidFill>
                  <a:srgbClr val="002060"/>
                </a:solidFill>
                <a:latin typeface="#Calibri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#Calibri"/>
                <a:cs typeface="Calibri" panose="020F0502020204030204" pitchFamily="34" charset="0"/>
              </a:rPr>
              <a:t>QAYSILARIDA </a:t>
            </a:r>
            <a:r>
              <a:rPr lang="uz-Cyrl-UZ" sz="2800" b="1" dirty="0">
                <a:solidFill>
                  <a:srgbClr val="002060"/>
                </a:solidFill>
                <a:latin typeface="#Calibri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#Calibri"/>
                <a:cs typeface="Calibri" panose="020F0502020204030204" pitchFamily="34" charset="0"/>
              </a:rPr>
              <a:t>KAM?</a:t>
            </a:r>
            <a:r>
              <a:rPr lang="ru-RU" sz="2800" b="1" dirty="0">
                <a:solidFill>
                  <a:srgbClr val="002060"/>
                </a:solidFill>
                <a:latin typeface="#Calibri"/>
                <a:cs typeface="Calibri" panose="020F050202020403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QAYERDA </a:t>
            </a:r>
            <a:r>
              <a:rPr lang="uz-Cyrl-UZ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SUV </a:t>
            </a:r>
            <a:r>
              <a:rPr lang="uz-Cyrl-UZ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YETARLICHA </a:t>
            </a:r>
            <a:r>
              <a:rPr lang="uz-Cyrl-UZ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BO‘LMASLIGI </a:t>
            </a:r>
            <a:r>
              <a:rPr lang="uz-Cyrl-UZ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MUMKIN?</a:t>
            </a:r>
            <a:endParaRPr lang="uz-Cyrl-UZ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KANALLARNI</a:t>
            </a:r>
            <a:r>
              <a:rPr lang="uz-Cyrl-UZ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QAYSI</a:t>
            </a:r>
            <a:r>
              <a:rPr lang="uz-Cyrl-UZ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MAQSADLARDA</a:t>
            </a:r>
            <a:r>
              <a:rPr lang="uz-Cyrl-UZ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QAZISHADI? 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1869DE-17BB-49BE-94D8-3FF087ED29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3" y="0"/>
            <a:ext cx="2002971" cy="2002971"/>
          </a:xfrm>
          <a:prstGeom prst="rect">
            <a:avLst/>
          </a:prstGeom>
        </p:spPr>
      </p:pic>
      <p:pic>
        <p:nvPicPr>
          <p:cNvPr id="10" name="Рисунок 9" descr="http://kartografiya.uz/images/content/d0678-respub_uzb_fizich.jpg">
            <a:extLst>
              <a:ext uri="{FF2B5EF4-FFF2-40B4-BE49-F238E27FC236}">
                <a16:creationId xmlns:a16="http://schemas.microsoft.com/office/drawing/2014/main" id="{1255FED2-261D-42FF-89DC-A1216763DF5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777" y="-225778"/>
            <a:ext cx="7943987" cy="5373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94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endParaRPr lang="en-US" sz="3000" b="1" dirty="0">
              <a:solidFill>
                <a:srgbClr val="002060"/>
              </a:solidFill>
              <a:latin typeface="Calibri "/>
            </a:endParaRPr>
          </a:p>
        </p:txBody>
      </p:sp>
      <p:sp>
        <p:nvSpPr>
          <p:cNvPr id="5" name="AutoShape 2" descr="Картинки по запросу счётчик 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14" y="1022944"/>
            <a:ext cx="8558081" cy="583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8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2880</TotalTime>
  <Words>116</Words>
  <Application>Microsoft Office PowerPoint</Application>
  <PresentationFormat>Широкоэкранный</PresentationFormat>
  <Paragraphs>44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#Calibri</vt:lpstr>
      <vt:lpstr>Arial</vt:lpstr>
      <vt:lpstr>Calibri</vt:lpstr>
      <vt:lpstr>Calibri </vt:lpstr>
      <vt:lpstr>Calibri Light</vt:lpstr>
      <vt:lpstr>Myriad Pro</vt:lpstr>
      <vt:lpstr>Myriad Pro Cond</vt:lpstr>
      <vt:lpstr>Wingdings</vt:lpstr>
      <vt:lpstr>Метрополия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о воде</dc:title>
  <dc:creator>Анастасия</dc:creator>
  <cp:lastModifiedBy>Анастасия</cp:lastModifiedBy>
  <cp:revision>47</cp:revision>
  <dcterms:created xsi:type="dcterms:W3CDTF">2019-08-27T20:30:34Z</dcterms:created>
  <dcterms:modified xsi:type="dcterms:W3CDTF">2019-10-28T22:56:02Z</dcterms:modified>
</cp:coreProperties>
</file>