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60" r:id="rId3"/>
    <p:sldId id="261" r:id="rId4"/>
    <p:sldId id="258" r:id="rId5"/>
    <p:sldId id="257" r:id="rId6"/>
    <p:sldId id="25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8E1"/>
    <a:srgbClr val="000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68" autoAdjust="0"/>
    <p:restoredTop sz="94660"/>
  </p:normalViewPr>
  <p:slideViewPr>
    <p:cSldViewPr snapToGrid="0">
      <p:cViewPr>
        <p:scale>
          <a:sx n="79" d="100"/>
          <a:sy n="79" d="100"/>
        </p:scale>
        <p:origin x="144" y="1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ECB1D-7480-428D-87E3-C9B74B3F3E0C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0919F-EAC8-4522-8385-4AC143F64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49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01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316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60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199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80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28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82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54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35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75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938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84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270" y="114304"/>
            <a:ext cx="11749460" cy="1317358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 fontScale="85000" lnSpcReduction="20000"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#</a:t>
            </a:r>
            <a:r>
              <a:rPr lang="ru-RU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уважайтеводу</a:t>
            </a:r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     #</a:t>
            </a:r>
            <a:r>
              <a:rPr lang="en-US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suvnihurmatlang</a:t>
            </a:r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    #</a:t>
            </a:r>
            <a:r>
              <a:rPr lang="en-US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respectwater</a:t>
            </a:r>
            <a:endParaRPr lang="en-US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uz-Cyrl-UZ" sz="13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r>
              <a:rPr lang="ru-RU" sz="1700" dirty="0">
                <a:solidFill>
                  <a:srgbClr val="002060"/>
                </a:solidFill>
                <a:latin typeface="Myriad Pro Cond" panose="020B0506030403020204" pitchFamily="34" charset="0"/>
              </a:rPr>
              <a:t>Данная презентация была подготовлена при финансовой поддержке Европейского Союза в рамках проекта </a:t>
            </a:r>
            <a:r>
              <a:rPr lang="en-US" sz="1700" dirty="0" err="1">
                <a:solidFill>
                  <a:srgbClr val="002060"/>
                </a:solidFill>
                <a:latin typeface="Myriad Pro Cond" panose="020B0506030403020204" pitchFamily="34" charset="0"/>
              </a:rPr>
              <a:t>UzWaterAware</a:t>
            </a:r>
            <a:r>
              <a:rPr lang="en-US" sz="1700" dirty="0">
                <a:solidFill>
                  <a:srgbClr val="002060"/>
                </a:solidFill>
                <a:latin typeface="Myriad Pro Cond" panose="020B0506030403020204" pitchFamily="34" charset="0"/>
              </a:rPr>
              <a:t> </a:t>
            </a:r>
            <a:r>
              <a:rPr lang="ru-RU" sz="1700" dirty="0">
                <a:solidFill>
                  <a:srgbClr val="002060"/>
                </a:solidFill>
                <a:latin typeface="Myriad Pro Cond" panose="020B0506030403020204" pitchFamily="34" charset="0"/>
              </a:rPr>
              <a:t>Регионального экологического центра Центральной Азии. Её содержание является исключительной ответственностью ННО «</a:t>
            </a:r>
            <a:r>
              <a:rPr lang="en-US" sz="1700" dirty="0" err="1">
                <a:solidFill>
                  <a:srgbClr val="002060"/>
                </a:solidFill>
                <a:latin typeface="Myriad Pro Cond" panose="020B0506030403020204" pitchFamily="34" charset="0"/>
              </a:rPr>
              <a:t>Ekomaktab</a:t>
            </a:r>
            <a:r>
              <a:rPr lang="ru-RU" sz="1700" dirty="0">
                <a:solidFill>
                  <a:srgbClr val="002060"/>
                </a:solidFill>
                <a:latin typeface="Myriad Pro Cond" panose="020B0506030403020204" pitchFamily="34" charset="0"/>
              </a:rPr>
              <a:t>»</a:t>
            </a:r>
            <a:r>
              <a:rPr lang="en-US" sz="1700" dirty="0">
                <a:solidFill>
                  <a:srgbClr val="002060"/>
                </a:solidFill>
                <a:latin typeface="Myriad Pro Cond" panose="020B0506030403020204" pitchFamily="34" charset="0"/>
              </a:rPr>
              <a:t> </a:t>
            </a:r>
            <a:r>
              <a:rPr lang="ru-RU" sz="1700" dirty="0">
                <a:solidFill>
                  <a:srgbClr val="002060"/>
                </a:solidFill>
                <a:latin typeface="Myriad Pro Cond" panose="020B0506030403020204" pitchFamily="34" charset="0"/>
              </a:rPr>
              <a:t>и не обязательно отражает точку зрения Европейского Союза</a:t>
            </a:r>
            <a:endParaRPr lang="ru-RU" sz="1700" b="1" dirty="0">
              <a:solidFill>
                <a:srgbClr val="002060"/>
              </a:solidFill>
              <a:latin typeface="Myriad Pro Cond" panose="020B0506030403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F9AAA0-22FF-4453-BD4A-483CBA58128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9" y="182134"/>
            <a:ext cx="1817696" cy="121132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EA6DE6-A8CB-45F3-A2CE-36E557B10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086" y="196867"/>
            <a:ext cx="1261567" cy="1167103"/>
          </a:xfrm>
          <a:prstGeom prst="rect">
            <a:avLst/>
          </a:prstGeom>
        </p:spPr>
      </p:pic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  <a:effectLst>
            <a:glow rad="127000">
              <a:schemeClr val="accent4">
                <a:lumMod val="5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r>
              <a:rPr lang="uz-Cyrl-UZ" sz="6200" b="1" dirty="0">
                <a:effectLst>
                  <a:outerShdw blurRad="50800" dist="50800" dir="5400000" algn="ctr" rotWithShape="0">
                    <a:schemeClr val="accent4">
                      <a:lumMod val="50000"/>
                    </a:schemeClr>
                  </a:outerShdw>
                </a:effectLst>
                <a:latin typeface="Myriad Pro Cond" panose="020B0506030403020204" pitchFamily="34" charset="0"/>
              </a:rPr>
              <a:t>СЕКРЕТ</a:t>
            </a:r>
            <a:r>
              <a:rPr lang="ru-RU" sz="6200" b="1" dirty="0">
                <a:effectLst>
                  <a:outerShdw blurRad="50800" dist="50800" dir="5400000" algn="ctr" rotWithShape="0">
                    <a:schemeClr val="accent4">
                      <a:lumMod val="50000"/>
                    </a:schemeClr>
                  </a:outerShdw>
                </a:effectLst>
                <a:latin typeface="Myriad Pro Cond" panose="020B0506030403020204" pitchFamily="34" charset="0"/>
              </a:rPr>
              <a:t>Ы ВОДЫ</a:t>
            </a:r>
            <a:endParaRPr lang="uz-Cyrl-UZ" sz="6200" b="1" dirty="0">
              <a:effectLst>
                <a:outerShdw blurRad="50800" dist="50800" dir="5400000" algn="ctr" rotWithShape="0">
                  <a:schemeClr val="accent4">
                    <a:lumMod val="50000"/>
                  </a:schemeClr>
                </a:outerShdw>
              </a:effectLst>
              <a:latin typeface="Myriad Pro Cond" panose="020B0506030403020204" pitchFamily="34" charset="0"/>
            </a:endParaRPr>
          </a:p>
          <a:p>
            <a:pPr algn="ctr"/>
            <a:r>
              <a:rPr lang="uz-Cyrl-UZ" sz="4200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          Уроки о воде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338DBC6-B5A7-493F-9467-8DDE8830C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096" y="224245"/>
            <a:ext cx="1155524" cy="111334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EA7672-4EA2-45B3-A47F-3FE4FCC49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1200" y="182134"/>
            <a:ext cx="2588473" cy="12113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BD1646A-D667-4444-9B32-18429A54E6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7929" y="198463"/>
            <a:ext cx="1134278" cy="11671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91512E-2F2C-43FB-A76C-6B5B1DD673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6" y="2839636"/>
            <a:ext cx="2924527" cy="24844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4C95BB-6E55-41FC-B32D-2C331AC6BBD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958" y="208661"/>
            <a:ext cx="1155524" cy="11555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1963A4-21A5-42D3-BE93-77E9E699CE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60" y="1617339"/>
            <a:ext cx="2705739" cy="334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0" y="16075"/>
            <a:ext cx="12192000" cy="6858000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endParaRPr lang="en-US" sz="3000" b="1" dirty="0">
              <a:solidFill>
                <a:srgbClr val="002060"/>
              </a:solidFill>
              <a:latin typeface="Calibri "/>
            </a:endParaRPr>
          </a:p>
        </p:txBody>
      </p:sp>
      <p:sp>
        <p:nvSpPr>
          <p:cNvPr id="5" name="AutoShape 2" descr="Картинки по запросу счётчик во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562977" y="423684"/>
            <a:ext cx="3227485" cy="998716"/>
          </a:xfrm>
          <a:prstGeom prst="wedgeRoundRectCallout">
            <a:avLst>
              <a:gd name="adj1" fmla="val -11939"/>
              <a:gd name="adj2" fmla="val 10182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ПРИВЕТ, РЕБЯТА!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Я КАПЕЛЬКА.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596" y="1530874"/>
            <a:ext cx="5675304" cy="5675304"/>
          </a:xfrm>
          <a:prstGeom prst="rect">
            <a:avLst/>
          </a:prstGeom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6273585" y="1168329"/>
            <a:ext cx="5783383" cy="765907"/>
          </a:xfrm>
          <a:prstGeom prst="wedgeRoundRectCallout">
            <a:avLst>
              <a:gd name="adj1" fmla="val -11374"/>
              <a:gd name="adj2" fmla="val 17066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МЫ  ХОТИМ  ЗНАТЬ  О  ВОДЕ  КАК МОЖНО   БОЛЬШЕ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565" y="3180117"/>
            <a:ext cx="4056562" cy="405656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21963A4-21A5-42D3-BE93-77E9E699CE7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23" y="1331501"/>
            <a:ext cx="2110393" cy="26089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643" y="2808652"/>
            <a:ext cx="4635195" cy="4635195"/>
          </a:xfrm>
          <a:prstGeom prst="rect">
            <a:avLst/>
          </a:prstGeom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3429916" y="2876062"/>
            <a:ext cx="3877470" cy="823420"/>
          </a:xfrm>
          <a:prstGeom prst="wedgeRoundRectCallout">
            <a:avLst>
              <a:gd name="adj1" fmla="val -11939"/>
              <a:gd name="adj2" fmla="val 10182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Я ИХТИЁР, А ЭТО МОЯ СЕСТРА МАЛИКА.</a:t>
            </a:r>
          </a:p>
        </p:txBody>
      </p:sp>
    </p:spTree>
    <p:extLst>
      <p:ext uri="{BB962C8B-B14F-4D97-AF65-F5344CB8AC3E}">
        <p14:creationId xmlns:p14="http://schemas.microsoft.com/office/powerpoint/2010/main" val="124657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7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0" y="16075"/>
            <a:ext cx="12192000" cy="6858000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endParaRPr lang="en-US" sz="3000" b="1" dirty="0">
              <a:solidFill>
                <a:srgbClr val="002060"/>
              </a:solidFill>
              <a:latin typeface="Calibri "/>
            </a:endParaRPr>
          </a:p>
        </p:txBody>
      </p:sp>
      <p:sp>
        <p:nvSpPr>
          <p:cNvPr id="5" name="AutoShape 2" descr="Картинки по запросу счётчик во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596" y="1530874"/>
            <a:ext cx="5675304" cy="5675304"/>
          </a:xfrm>
          <a:prstGeom prst="rect">
            <a:avLst/>
          </a:prstGeom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6273585" y="1168329"/>
            <a:ext cx="5783383" cy="765907"/>
          </a:xfrm>
          <a:prstGeom prst="wedgeRoundRectCallout">
            <a:avLst>
              <a:gd name="adj1" fmla="val -11374"/>
              <a:gd name="adj2" fmla="val 17066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ВСЁ  ВОКРУГ  НАС  ЗАВИСИТ  ОТ ВОДЫ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. </a:t>
            </a:r>
            <a:r>
              <a:rPr lang="uz-Cyrl-UZ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  БУДЕМ  ЕЁ  БЕРЕЧЬ!</a:t>
            </a: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66" y="3602244"/>
            <a:ext cx="2822580" cy="28225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087" y="595252"/>
            <a:ext cx="3119234" cy="3119234"/>
          </a:xfrm>
          <a:prstGeom prst="rect">
            <a:avLst/>
          </a:prstGeom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363876" y="499272"/>
            <a:ext cx="3877470" cy="823420"/>
          </a:xfrm>
          <a:prstGeom prst="wedgeRoundRectCallout">
            <a:avLst>
              <a:gd name="adj1" fmla="val -11939"/>
              <a:gd name="adj2" fmla="val 10182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АРБУЗ  НЕ  ВЫРАСТЕТ БЕЗ  ВОДЫ…</a:t>
            </a: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363876" y="3490354"/>
            <a:ext cx="3233456" cy="948783"/>
          </a:xfrm>
          <a:prstGeom prst="wedgeRoundRectCallout">
            <a:avLst>
              <a:gd name="adj1" fmla="val -11939"/>
              <a:gd name="adj2" fmla="val 10182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И  ЗУБЫ  НЕ ПОЧИСТИШЬ…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72" y="2402153"/>
            <a:ext cx="2860063" cy="1424223"/>
          </a:xfrm>
          <a:prstGeom prst="rect">
            <a:avLst/>
          </a:prstGeom>
        </p:spPr>
      </p:pic>
      <p:sp>
        <p:nvSpPr>
          <p:cNvPr id="18" name="Блок-схема: альтернативный процесс 17"/>
          <p:cNvSpPr/>
          <p:nvPr/>
        </p:nvSpPr>
        <p:spPr>
          <a:xfrm>
            <a:off x="4156072" y="5554346"/>
            <a:ext cx="2868302" cy="33084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ru-RU" dirty="0"/>
            </a:br>
            <a:r>
              <a:rPr lang="ru-RU" sz="1400" dirty="0"/>
              <a:t>Фото: </a:t>
            </a:r>
            <a:r>
              <a:rPr lang="en-US" sz="1400" dirty="0"/>
              <a:t>tradeuzbekistan.com</a:t>
            </a:r>
            <a:r>
              <a:rPr lang="ru-RU" sz="1400" dirty="0"/>
              <a:t>, </a:t>
            </a:r>
            <a:r>
              <a:rPr lang="en-US" sz="1400" dirty="0"/>
              <a:t>ung.uz</a:t>
            </a:r>
            <a:br>
              <a:rPr lang="en-US" dirty="0"/>
            </a:b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72" y="3814143"/>
            <a:ext cx="2868302" cy="175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6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-2612" y="0"/>
            <a:ext cx="8655269" cy="6858000"/>
          </a:xfrm>
          <a:prstGeom prst="flowChartAlternateProcess">
            <a:avLst/>
          </a:prstGeom>
          <a:solidFill>
            <a:srgbClr val="FFF8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8528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766645" y="1717939"/>
            <a:ext cx="3509109" cy="20313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0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endParaRPr lang="ru-RU" b="1" dirty="0">
              <a:solidFill>
                <a:srgbClr val="002060"/>
              </a:solidFill>
            </a:endParaRPr>
          </a:p>
          <a:p>
            <a:pPr lvl="0" algn="ctr"/>
            <a:r>
              <a:rPr lang="ru-RU" b="1" dirty="0">
                <a:solidFill>
                  <a:srgbClr val="002060"/>
                </a:solidFill>
              </a:rPr>
              <a:t>СВОЙСТВА ВОДЫ</a:t>
            </a:r>
          </a:p>
          <a:p>
            <a:pPr lvl="0" algn="ctr"/>
            <a:endParaRPr lang="ru-RU" b="1" dirty="0">
              <a:solidFill>
                <a:srgbClr val="002060"/>
              </a:solidFill>
            </a:endParaRPr>
          </a:p>
          <a:p>
            <a:pPr lvl="0" algn="ctr"/>
            <a:endParaRPr lang="ru-RU" b="1" dirty="0">
              <a:solidFill>
                <a:srgbClr val="002060"/>
              </a:solidFill>
            </a:endParaRPr>
          </a:p>
          <a:p>
            <a:pPr lvl="0" algn="ctr"/>
            <a:r>
              <a:rPr lang="ru-RU" b="1" dirty="0">
                <a:solidFill>
                  <a:srgbClr val="002060"/>
                </a:solidFill>
              </a:rPr>
              <a:t>ВОДА СПОСОБНА ПРЕБЫВАТЬ </a:t>
            </a:r>
          </a:p>
          <a:p>
            <a:pPr lvl="0" algn="ctr"/>
            <a:r>
              <a:rPr lang="ru-RU" b="1" dirty="0">
                <a:solidFill>
                  <a:srgbClr val="002060"/>
                </a:solidFill>
              </a:rPr>
              <a:t>В ТРЁХ СОСТОЯНИЯХ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1585053" y="3703439"/>
            <a:ext cx="994208" cy="404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1963A4-21A5-42D3-BE93-77E9E699CE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011" y="2214888"/>
            <a:ext cx="1157213" cy="1430592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351692" y="4214980"/>
            <a:ext cx="2581518" cy="6070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</a:rPr>
              <a:t>ГАЗООБРАЗНОЕ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91847" y="4204251"/>
            <a:ext cx="2045514" cy="6070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</a:rPr>
              <a:t>ЖИДКОЕ</a:t>
            </a:r>
            <a:endParaRPr lang="ru-RU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95998" y="4214980"/>
            <a:ext cx="2170339" cy="6070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  </a:t>
            </a: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</a:rPr>
              <a:t>ТВЁРДОЕ</a:t>
            </a:r>
            <a:endParaRPr lang="ru-RU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630145" y="4398688"/>
            <a:ext cx="756492" cy="2396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лако 15"/>
          <p:cNvSpPr/>
          <p:nvPr/>
        </p:nvSpPr>
        <p:spPr>
          <a:xfrm>
            <a:off x="2082157" y="4357389"/>
            <a:ext cx="748591" cy="36858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Куб 18"/>
          <p:cNvSpPr/>
          <p:nvPr/>
        </p:nvSpPr>
        <p:spPr>
          <a:xfrm>
            <a:off x="7456728" y="4285256"/>
            <a:ext cx="453778" cy="44507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4465186" y="3858410"/>
            <a:ext cx="1739" cy="263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448565" y="3703439"/>
            <a:ext cx="922894" cy="445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1673954" y="1777358"/>
            <a:ext cx="1006285" cy="387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4546656" y="1139561"/>
            <a:ext cx="21477" cy="427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6448565" y="1645357"/>
            <a:ext cx="882265" cy="519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Скругленный прямоугольник 40"/>
          <p:cNvSpPr/>
          <p:nvPr/>
        </p:nvSpPr>
        <p:spPr>
          <a:xfrm>
            <a:off x="413510" y="520978"/>
            <a:ext cx="1660185" cy="119695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</a:rPr>
              <a:t>НЕ ИМЕЕТ ЗАПАХА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625867" y="466470"/>
            <a:ext cx="2008555" cy="6070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</a:rPr>
              <a:t>НЕ ИМЕЕТ ВКУСА</a:t>
            </a:r>
            <a:endParaRPr lang="ru-RU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7432429" y="520978"/>
            <a:ext cx="1959663" cy="119695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</a:rPr>
              <a:t>ПРИНИМАЕТ ФОРМУ СОСУДА, ГДЕ НАХОДИТСЯ</a:t>
            </a:r>
            <a:endParaRPr lang="ru-RU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2058" name="Рисунок 205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985" y="2367236"/>
            <a:ext cx="1436592" cy="503880"/>
          </a:xfrm>
          <a:prstGeom prst="rect">
            <a:avLst/>
          </a:prstGeom>
          <a:ln>
            <a:solidFill>
              <a:schemeClr val="tx2">
                <a:lumMod val="75000"/>
                <a:lumOff val="2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3791512E-2F2C-43FB-A76C-6B5B1DD673B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27" y="2339114"/>
            <a:ext cx="1391511" cy="118214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8" y="4847373"/>
            <a:ext cx="1963107" cy="1963107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977" y="4863296"/>
            <a:ext cx="2018731" cy="2018731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741" y="4852271"/>
            <a:ext cx="1788097" cy="178809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157" y="4892464"/>
            <a:ext cx="2103878" cy="2103878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093" y="1971095"/>
            <a:ext cx="2484698" cy="248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1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7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75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75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75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75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750"/>
                            </p:stCondLst>
                            <p:childTnLst>
                              <p:par>
                                <p:cTn id="50" presetID="6" presetClass="emph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animScale>
                                      <p:cBhvr>
                                        <p:cTn id="51" dur="225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1500"/>
                            </p:stCondLst>
                            <p:childTnLst>
                              <p:par>
                                <p:cTn id="53" presetID="6" presetClass="emph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animScale>
                                      <p:cBhvr>
                                        <p:cTn id="54" dur="225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8250"/>
                            </p:stCondLst>
                            <p:childTnLst>
                              <p:par>
                                <p:cTn id="56" presetID="6" presetClass="emph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animScale>
                                      <p:cBhvr>
                                        <p:cTn id="57" dur="2250" fill="hold"/>
                                        <p:tgtEl>
                                          <p:spTgt spid="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animScale>
                                      <p:cBhvr>
                                        <p:cTn id="60" dur="225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7" grpId="0" animBg="1"/>
      <p:bldP spid="18" grpId="0" animBg="1"/>
      <p:bldP spid="15" grpId="0" animBg="1"/>
      <p:bldP spid="16" grpId="0" animBg="1"/>
      <p:bldP spid="19" grpId="0" animBg="1"/>
      <p:bldP spid="41" grpId="0" animBg="1"/>
      <p:bldP spid="42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86" y="43167"/>
            <a:ext cx="7135446" cy="674058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277" y="3147646"/>
            <a:ext cx="3983892" cy="3983892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7780283" y="299545"/>
            <a:ext cx="4099033" cy="3003331"/>
          </a:xfrm>
          <a:prstGeom prst="wedgeRoundRectCallout">
            <a:avLst>
              <a:gd name="adj1" fmla="val -8163"/>
              <a:gd name="adj2" fmla="val 7693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002060"/>
                </a:solidFill>
                <a:latin typeface="Calibri" panose="020F0502020204030204" pitchFamily="34" charset="0"/>
              </a:rPr>
              <a:t>ГИДРОГЕЛЬ – СУПЕРЭФФЕКТИВНАЯ ТЕХНОЛОГИЯ! </a:t>
            </a:r>
          </a:p>
          <a:p>
            <a:pPr algn="ctr"/>
            <a:r>
              <a:rPr lang="ru-RU" sz="2600" b="1" dirty="0">
                <a:solidFill>
                  <a:srgbClr val="002060"/>
                </a:solidFill>
                <a:latin typeface="Calibri" panose="020F0502020204030204" pitchFamily="34" charset="0"/>
              </a:rPr>
              <a:t> Я   ИСПОЛЬЗУЮ ГИДРОГЕЛЬ  ПРИ ВЫРАЩИВАНИИ ТОМАТОВ.</a:t>
            </a:r>
          </a:p>
        </p:txBody>
      </p:sp>
    </p:spTree>
    <p:extLst>
      <p:ext uri="{BB962C8B-B14F-4D97-AF65-F5344CB8AC3E}">
        <p14:creationId xmlns:p14="http://schemas.microsoft.com/office/powerpoint/2010/main" val="3300217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rgbClr val="002060"/>
                </a:solidFill>
                <a:latin typeface="Calibri "/>
              </a:rPr>
              <a:t> Уважайте друг друга! Уважайте воду!</a:t>
            </a:r>
            <a:endParaRPr lang="en-US" sz="3000" b="1" dirty="0">
              <a:solidFill>
                <a:srgbClr val="002060"/>
              </a:solidFill>
              <a:latin typeface="Calibri "/>
            </a:endParaRPr>
          </a:p>
        </p:txBody>
      </p:sp>
      <p:sp>
        <p:nvSpPr>
          <p:cNvPr id="5" name="AutoShape 2" descr="Картинки по запросу счётчик во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76" y="644236"/>
            <a:ext cx="9113520" cy="621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1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3070</TotalTime>
  <Words>144</Words>
  <Application>Microsoft Macintosh PowerPoint</Application>
  <PresentationFormat>Widescreen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</vt:lpstr>
      <vt:lpstr>Calibri Light</vt:lpstr>
      <vt:lpstr>Myriad Pro Cond</vt:lpstr>
      <vt:lpstr>Метрополия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о воде</dc:title>
  <dc:creator>Анастасия</dc:creator>
  <cp:lastModifiedBy>Artweb Studio</cp:lastModifiedBy>
  <cp:revision>49</cp:revision>
  <dcterms:created xsi:type="dcterms:W3CDTF">2019-08-27T20:30:34Z</dcterms:created>
  <dcterms:modified xsi:type="dcterms:W3CDTF">2019-10-29T12:17:33Z</dcterms:modified>
</cp:coreProperties>
</file>