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8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58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C1615-A114-44FC-A89A-940DA8B1DA7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590D5B-90D4-4973-ACA9-B55299DA8D9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Дождевая вода</a:t>
          </a:r>
          <a:endParaRPr lang="ru-RU" dirty="0"/>
        </a:p>
      </dgm:t>
    </dgm:pt>
    <dgm:pt modelId="{5BFB726E-679B-4817-A9F5-2125ABD35C3D}" type="parTrans" cxnId="{B7CAA5EC-E691-4941-A67B-7C1D6EE4D3CE}">
      <dgm:prSet/>
      <dgm:spPr/>
      <dgm:t>
        <a:bodyPr/>
        <a:lstStyle/>
        <a:p>
          <a:endParaRPr lang="ru-RU"/>
        </a:p>
      </dgm:t>
    </dgm:pt>
    <dgm:pt modelId="{75456D96-3ACB-43DD-997A-BBE82B6198B7}" type="sibTrans" cxnId="{B7CAA5EC-E691-4941-A67B-7C1D6EE4D3CE}">
      <dgm:prSet/>
      <dgm:spPr/>
      <dgm:t>
        <a:bodyPr/>
        <a:lstStyle/>
        <a:p>
          <a:endParaRPr lang="ru-RU"/>
        </a:p>
      </dgm:t>
    </dgm:pt>
    <dgm:pt modelId="{D9B0AD8F-4DFC-4D6F-9DED-250F73E17BB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Талая вода снежников</a:t>
          </a:r>
          <a:endParaRPr lang="ru-RU" dirty="0"/>
        </a:p>
      </dgm:t>
    </dgm:pt>
    <dgm:pt modelId="{DF42BE7A-5E50-42E3-A495-27566B54D968}" type="parTrans" cxnId="{4BCCFC3F-A568-4AAE-8235-16848EDCDB3B}">
      <dgm:prSet/>
      <dgm:spPr/>
      <dgm:t>
        <a:bodyPr/>
        <a:lstStyle/>
        <a:p>
          <a:endParaRPr lang="ru-RU"/>
        </a:p>
      </dgm:t>
    </dgm:pt>
    <dgm:pt modelId="{A8087582-D025-4D3B-8740-AE2735067ACC}" type="sibTrans" cxnId="{4BCCFC3F-A568-4AAE-8235-16848EDCDB3B}">
      <dgm:prSet/>
      <dgm:spPr/>
      <dgm:t>
        <a:bodyPr/>
        <a:lstStyle/>
        <a:p>
          <a:endParaRPr lang="ru-RU"/>
        </a:p>
      </dgm:t>
    </dgm:pt>
    <dgm:pt modelId="{0EE45586-EE53-49DA-B6F3-779F8B74924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Подземные воды</a:t>
          </a:r>
          <a:endParaRPr lang="ru-RU" dirty="0"/>
        </a:p>
      </dgm:t>
    </dgm:pt>
    <dgm:pt modelId="{2F4334A8-2563-4D74-907C-B9F6F5B9EB01}" type="parTrans" cxnId="{A5C434F0-F56A-4000-92EB-7729EF44CE2F}">
      <dgm:prSet/>
      <dgm:spPr/>
      <dgm:t>
        <a:bodyPr/>
        <a:lstStyle/>
        <a:p>
          <a:endParaRPr lang="ru-RU"/>
        </a:p>
      </dgm:t>
    </dgm:pt>
    <dgm:pt modelId="{9AAB7B00-6560-4C60-B026-8A1E4A98CC4E}" type="sibTrans" cxnId="{A5C434F0-F56A-4000-92EB-7729EF44CE2F}">
      <dgm:prSet/>
      <dgm:spPr/>
      <dgm:t>
        <a:bodyPr/>
        <a:lstStyle/>
        <a:p>
          <a:endParaRPr lang="ru-RU"/>
        </a:p>
      </dgm:t>
    </dgm:pt>
    <dgm:pt modelId="{ADCA1F38-AA9D-4578-83A3-968310101BD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Талая вода ледников</a:t>
          </a:r>
          <a:endParaRPr lang="ru-RU" dirty="0"/>
        </a:p>
      </dgm:t>
    </dgm:pt>
    <dgm:pt modelId="{C24EB68B-10B3-4FAD-8ACA-1F9962000ADE}" type="parTrans" cxnId="{04B9C13E-C0F7-481A-AA7D-0DFFD9E5E1B9}">
      <dgm:prSet/>
      <dgm:spPr/>
      <dgm:t>
        <a:bodyPr/>
        <a:lstStyle/>
        <a:p>
          <a:endParaRPr lang="ru-RU"/>
        </a:p>
      </dgm:t>
    </dgm:pt>
    <dgm:pt modelId="{EBD7E8BC-3408-4B37-9435-4980CBAF99EC}" type="sibTrans" cxnId="{04B9C13E-C0F7-481A-AA7D-0DFFD9E5E1B9}">
      <dgm:prSet/>
      <dgm:spPr/>
      <dgm:t>
        <a:bodyPr/>
        <a:lstStyle/>
        <a:p>
          <a:endParaRPr lang="ru-RU"/>
        </a:p>
      </dgm:t>
    </dgm:pt>
    <dgm:pt modelId="{D0AF8646-1E88-426E-BCE0-4928FA1B4040}" type="pres">
      <dgm:prSet presAssocID="{7BAC1615-A114-44FC-A89A-940DA8B1DA70}" presName="diagram" presStyleCnt="0">
        <dgm:presLayoutVars>
          <dgm:dir/>
          <dgm:resizeHandles val="exact"/>
        </dgm:presLayoutVars>
      </dgm:prSet>
      <dgm:spPr/>
    </dgm:pt>
    <dgm:pt modelId="{C8C5683C-B0D9-4438-B22B-159F9D41469F}" type="pres">
      <dgm:prSet presAssocID="{E4590D5B-90D4-4973-ACA9-B55299DA8D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E94B5-F629-4ACC-AF82-EBB2F2AB79E1}" type="pres">
      <dgm:prSet presAssocID="{75456D96-3ACB-43DD-997A-BBE82B6198B7}" presName="sibTrans" presStyleCnt="0"/>
      <dgm:spPr/>
    </dgm:pt>
    <dgm:pt modelId="{2B987429-8E29-434F-9D2C-6B16369F264D}" type="pres">
      <dgm:prSet presAssocID="{D9B0AD8F-4DFC-4D6F-9DED-250F73E17BB5}" presName="node" presStyleLbl="node1" presStyleIdx="1" presStyleCnt="4">
        <dgm:presLayoutVars>
          <dgm:bulletEnabled val="1"/>
        </dgm:presLayoutVars>
      </dgm:prSet>
      <dgm:spPr/>
    </dgm:pt>
    <dgm:pt modelId="{2A844D1A-181B-487B-8CFC-3C2DAC45C506}" type="pres">
      <dgm:prSet presAssocID="{A8087582-D025-4D3B-8740-AE2735067ACC}" presName="sibTrans" presStyleCnt="0"/>
      <dgm:spPr/>
    </dgm:pt>
    <dgm:pt modelId="{59185652-E502-4385-8BF9-4A8785846C36}" type="pres">
      <dgm:prSet presAssocID="{0EE45586-EE53-49DA-B6F3-779F8B749243}" presName="node" presStyleLbl="node1" presStyleIdx="2" presStyleCnt="4">
        <dgm:presLayoutVars>
          <dgm:bulletEnabled val="1"/>
        </dgm:presLayoutVars>
      </dgm:prSet>
      <dgm:spPr/>
    </dgm:pt>
    <dgm:pt modelId="{46591BAE-CFE8-4DF7-8486-2DAC90DCD771}" type="pres">
      <dgm:prSet presAssocID="{9AAB7B00-6560-4C60-B026-8A1E4A98CC4E}" presName="sibTrans" presStyleCnt="0"/>
      <dgm:spPr/>
    </dgm:pt>
    <dgm:pt modelId="{104BABBB-54DB-4D2E-9CCA-7DF0E65E61AC}" type="pres">
      <dgm:prSet presAssocID="{ADCA1F38-AA9D-4578-83A3-968310101BD9}" presName="node" presStyleLbl="node1" presStyleIdx="3" presStyleCnt="4">
        <dgm:presLayoutVars>
          <dgm:bulletEnabled val="1"/>
        </dgm:presLayoutVars>
      </dgm:prSet>
      <dgm:spPr/>
    </dgm:pt>
  </dgm:ptLst>
  <dgm:cxnLst>
    <dgm:cxn modelId="{048D465F-328C-4C73-8FB9-75C9F4CD55F5}" type="presOf" srcId="{D9B0AD8F-4DFC-4D6F-9DED-250F73E17BB5}" destId="{2B987429-8E29-434F-9D2C-6B16369F264D}" srcOrd="0" destOrd="0" presId="urn:microsoft.com/office/officeart/2005/8/layout/default"/>
    <dgm:cxn modelId="{573F06DC-6A0D-4DC1-98DE-4EED280737FC}" type="presOf" srcId="{7BAC1615-A114-44FC-A89A-940DA8B1DA70}" destId="{D0AF8646-1E88-426E-BCE0-4928FA1B4040}" srcOrd="0" destOrd="0" presId="urn:microsoft.com/office/officeart/2005/8/layout/default"/>
    <dgm:cxn modelId="{4BCCFC3F-A568-4AAE-8235-16848EDCDB3B}" srcId="{7BAC1615-A114-44FC-A89A-940DA8B1DA70}" destId="{D9B0AD8F-4DFC-4D6F-9DED-250F73E17BB5}" srcOrd="1" destOrd="0" parTransId="{DF42BE7A-5E50-42E3-A495-27566B54D968}" sibTransId="{A8087582-D025-4D3B-8740-AE2735067ACC}"/>
    <dgm:cxn modelId="{D5194092-44EB-4D1D-BD75-D7ECD1E33A64}" type="presOf" srcId="{E4590D5B-90D4-4973-ACA9-B55299DA8D93}" destId="{C8C5683C-B0D9-4438-B22B-159F9D41469F}" srcOrd="0" destOrd="0" presId="urn:microsoft.com/office/officeart/2005/8/layout/default"/>
    <dgm:cxn modelId="{A5C434F0-F56A-4000-92EB-7729EF44CE2F}" srcId="{7BAC1615-A114-44FC-A89A-940DA8B1DA70}" destId="{0EE45586-EE53-49DA-B6F3-779F8B749243}" srcOrd="2" destOrd="0" parTransId="{2F4334A8-2563-4D74-907C-B9F6F5B9EB01}" sibTransId="{9AAB7B00-6560-4C60-B026-8A1E4A98CC4E}"/>
    <dgm:cxn modelId="{B7CAA5EC-E691-4941-A67B-7C1D6EE4D3CE}" srcId="{7BAC1615-A114-44FC-A89A-940DA8B1DA70}" destId="{E4590D5B-90D4-4973-ACA9-B55299DA8D93}" srcOrd="0" destOrd="0" parTransId="{5BFB726E-679B-4817-A9F5-2125ABD35C3D}" sibTransId="{75456D96-3ACB-43DD-997A-BBE82B6198B7}"/>
    <dgm:cxn modelId="{C1EF3AE7-2E14-4CAD-9501-AD406517746B}" type="presOf" srcId="{0EE45586-EE53-49DA-B6F3-779F8B749243}" destId="{59185652-E502-4385-8BF9-4A8785846C36}" srcOrd="0" destOrd="0" presId="urn:microsoft.com/office/officeart/2005/8/layout/default"/>
    <dgm:cxn modelId="{04B9C13E-C0F7-481A-AA7D-0DFFD9E5E1B9}" srcId="{7BAC1615-A114-44FC-A89A-940DA8B1DA70}" destId="{ADCA1F38-AA9D-4578-83A3-968310101BD9}" srcOrd="3" destOrd="0" parTransId="{C24EB68B-10B3-4FAD-8ACA-1F9962000ADE}" sibTransId="{EBD7E8BC-3408-4B37-9435-4980CBAF99EC}"/>
    <dgm:cxn modelId="{EADC977E-5381-45A6-A609-C53D3AFACBE1}" type="presOf" srcId="{ADCA1F38-AA9D-4578-83A3-968310101BD9}" destId="{104BABBB-54DB-4D2E-9CCA-7DF0E65E61AC}" srcOrd="0" destOrd="0" presId="urn:microsoft.com/office/officeart/2005/8/layout/default"/>
    <dgm:cxn modelId="{0B00CA45-916F-4D6E-B86C-B24D01587B22}" type="presParOf" srcId="{D0AF8646-1E88-426E-BCE0-4928FA1B4040}" destId="{C8C5683C-B0D9-4438-B22B-159F9D41469F}" srcOrd="0" destOrd="0" presId="urn:microsoft.com/office/officeart/2005/8/layout/default"/>
    <dgm:cxn modelId="{6B4962E6-EA5D-4319-897D-B3EAC7C43786}" type="presParOf" srcId="{D0AF8646-1E88-426E-BCE0-4928FA1B4040}" destId="{7C5E94B5-F629-4ACC-AF82-EBB2F2AB79E1}" srcOrd="1" destOrd="0" presId="urn:microsoft.com/office/officeart/2005/8/layout/default"/>
    <dgm:cxn modelId="{8883A191-0CEE-410E-9F71-36C061962435}" type="presParOf" srcId="{D0AF8646-1E88-426E-BCE0-4928FA1B4040}" destId="{2B987429-8E29-434F-9D2C-6B16369F264D}" srcOrd="2" destOrd="0" presId="urn:microsoft.com/office/officeart/2005/8/layout/default"/>
    <dgm:cxn modelId="{B9B04486-CDC3-4DBE-8357-A86C763C67BE}" type="presParOf" srcId="{D0AF8646-1E88-426E-BCE0-4928FA1B4040}" destId="{2A844D1A-181B-487B-8CFC-3C2DAC45C506}" srcOrd="3" destOrd="0" presId="urn:microsoft.com/office/officeart/2005/8/layout/default"/>
    <dgm:cxn modelId="{59A40971-F990-4A11-BC6C-BC967FC7861B}" type="presParOf" srcId="{D0AF8646-1E88-426E-BCE0-4928FA1B4040}" destId="{59185652-E502-4385-8BF9-4A8785846C36}" srcOrd="4" destOrd="0" presId="urn:microsoft.com/office/officeart/2005/8/layout/default"/>
    <dgm:cxn modelId="{BED7BCDC-C9E1-4565-8C3D-5C0E0A37CA63}" type="presParOf" srcId="{D0AF8646-1E88-426E-BCE0-4928FA1B4040}" destId="{46591BAE-CFE8-4DF7-8486-2DAC90DCD771}" srcOrd="5" destOrd="0" presId="urn:microsoft.com/office/officeart/2005/8/layout/default"/>
    <dgm:cxn modelId="{26577821-7432-4296-9905-FA1DA9508CA0}" type="presParOf" srcId="{D0AF8646-1E88-426E-BCE0-4928FA1B4040}" destId="{104BABBB-54DB-4D2E-9CCA-7DF0E65E61AC}" srcOrd="6" destOrd="0" presId="urn:microsoft.com/office/officeart/2005/8/layout/default"/>
  </dgm:cxnLst>
  <dgm:bg>
    <a:solidFill>
      <a:srgbClr val="CCFFCC">
        <a:alpha val="50196"/>
      </a:srgbClr>
    </a:solidFill>
  </dgm:bg>
  <dgm:whole>
    <a:ln w="57150"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5683C-B0D9-4438-B22B-159F9D41469F}">
      <dsp:nvSpPr>
        <dsp:cNvPr id="0" name=""/>
        <dsp:cNvSpPr/>
      </dsp:nvSpPr>
      <dsp:spPr>
        <a:xfrm>
          <a:off x="666" y="516831"/>
          <a:ext cx="2600771" cy="1560462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00000"/>
                <a:lumMod val="110000"/>
              </a:schemeClr>
            </a:gs>
            <a:gs pos="50000">
              <a:schemeClr val="accent1">
                <a:tint val="75000"/>
                <a:satMod val="101000"/>
                <a:lumMod val="105000"/>
              </a:schemeClr>
            </a:gs>
            <a:gs pos="100000">
              <a:schemeClr val="accent1">
                <a:tint val="82000"/>
                <a:satMod val="104000"/>
                <a:lumMod val="105000"/>
              </a:schemeClr>
            </a:gs>
          </a:gsLst>
          <a:lin ang="27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Дождевая вода</a:t>
          </a:r>
          <a:endParaRPr lang="ru-RU" sz="3700" kern="1200" dirty="0"/>
        </a:p>
      </dsp:txBody>
      <dsp:txXfrm>
        <a:off x="666" y="516831"/>
        <a:ext cx="2600771" cy="1560462"/>
      </dsp:txXfrm>
    </dsp:sp>
    <dsp:sp modelId="{2B987429-8E29-434F-9D2C-6B16369F264D}">
      <dsp:nvSpPr>
        <dsp:cNvPr id="0" name=""/>
        <dsp:cNvSpPr/>
      </dsp:nvSpPr>
      <dsp:spPr>
        <a:xfrm>
          <a:off x="2861515" y="516831"/>
          <a:ext cx="2600771" cy="1560462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00000"/>
                <a:lumMod val="110000"/>
              </a:schemeClr>
            </a:gs>
            <a:gs pos="50000">
              <a:schemeClr val="accent1">
                <a:tint val="75000"/>
                <a:satMod val="101000"/>
                <a:lumMod val="105000"/>
              </a:schemeClr>
            </a:gs>
            <a:gs pos="100000">
              <a:schemeClr val="accent1">
                <a:tint val="82000"/>
                <a:satMod val="104000"/>
                <a:lumMod val="105000"/>
              </a:schemeClr>
            </a:gs>
          </a:gsLst>
          <a:lin ang="27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Талая вода снежников</a:t>
          </a:r>
          <a:endParaRPr lang="ru-RU" sz="3700" kern="1200" dirty="0"/>
        </a:p>
      </dsp:txBody>
      <dsp:txXfrm>
        <a:off x="2861515" y="516831"/>
        <a:ext cx="2600771" cy="1560462"/>
      </dsp:txXfrm>
    </dsp:sp>
    <dsp:sp modelId="{59185652-E502-4385-8BF9-4A8785846C36}">
      <dsp:nvSpPr>
        <dsp:cNvPr id="0" name=""/>
        <dsp:cNvSpPr/>
      </dsp:nvSpPr>
      <dsp:spPr>
        <a:xfrm>
          <a:off x="666" y="2337371"/>
          <a:ext cx="2600771" cy="1560462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00000"/>
                <a:lumMod val="110000"/>
              </a:schemeClr>
            </a:gs>
            <a:gs pos="50000">
              <a:schemeClr val="accent1">
                <a:tint val="75000"/>
                <a:satMod val="101000"/>
                <a:lumMod val="105000"/>
              </a:schemeClr>
            </a:gs>
            <a:gs pos="100000">
              <a:schemeClr val="accent1">
                <a:tint val="82000"/>
                <a:satMod val="104000"/>
                <a:lumMod val="105000"/>
              </a:schemeClr>
            </a:gs>
          </a:gsLst>
          <a:lin ang="27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Подземные воды</a:t>
          </a:r>
          <a:endParaRPr lang="ru-RU" sz="3700" kern="1200" dirty="0"/>
        </a:p>
      </dsp:txBody>
      <dsp:txXfrm>
        <a:off x="666" y="2337371"/>
        <a:ext cx="2600771" cy="1560462"/>
      </dsp:txXfrm>
    </dsp:sp>
    <dsp:sp modelId="{104BABBB-54DB-4D2E-9CCA-7DF0E65E61AC}">
      <dsp:nvSpPr>
        <dsp:cNvPr id="0" name=""/>
        <dsp:cNvSpPr/>
      </dsp:nvSpPr>
      <dsp:spPr>
        <a:xfrm>
          <a:off x="2861515" y="2337371"/>
          <a:ext cx="2600771" cy="1560462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00000"/>
                <a:lumMod val="110000"/>
              </a:schemeClr>
            </a:gs>
            <a:gs pos="50000">
              <a:schemeClr val="accent1">
                <a:tint val="75000"/>
                <a:satMod val="101000"/>
                <a:lumMod val="105000"/>
              </a:schemeClr>
            </a:gs>
            <a:gs pos="100000">
              <a:schemeClr val="accent1">
                <a:tint val="82000"/>
                <a:satMod val="104000"/>
                <a:lumMod val="105000"/>
              </a:schemeClr>
            </a:gs>
          </a:gsLst>
          <a:lin ang="27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Талая вода ледников</a:t>
          </a:r>
          <a:endParaRPr lang="ru-RU" sz="3700" kern="1200" dirty="0"/>
        </a:p>
      </dsp:txBody>
      <dsp:txXfrm>
        <a:off x="2861515" y="2337371"/>
        <a:ext cx="2600771" cy="15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boomerangclub.ru/up/images/informaciya/priroda-sakhalina-i-kuril/multemediinie-diski/salmon/baza/images/5/5_4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Данная презентация была подготовлена при финансовой поддержке Европейского Союза в рамках проекта 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UzWaterAware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Регионального экологического центра Центральной Азии. Её содержание является исключительной ответственностью ННО «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Ekomaktab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»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и не обязательно отражает точку зрения Европейского Союза</a:t>
            </a:r>
            <a:endParaRPr lang="ru-RU" sz="17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r>
              <a:rPr lang="ru-RU" sz="6200" b="1" dirty="0">
                <a:latin typeface="Myriad Pro Cond" panose="020B0506030403020204" pitchFamily="34" charset="0"/>
              </a:rPr>
              <a:t>ЖИЗНЬ РЕКИ</a:t>
            </a:r>
            <a:endParaRPr lang="uz-Cyrl-UZ" sz="6200" b="1" dirty="0">
              <a:latin typeface="Myriad Pro Cond" panose="020B0506030403020204" pitchFamily="34" charset="0"/>
            </a:endParaRP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     Уроки о воде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72694"/>
            <a:ext cx="2705739" cy="3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erangclub.ru/up/images/informaciya/priroda-sakhalina-i-kuril/multemediinie-diski/salmon/baza/images/5/5_4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6840"/>
            <a:ext cx="7281852" cy="45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7854462" y="3712918"/>
            <a:ext cx="3899876" cy="1859451"/>
          </a:xfrm>
          <a:prstGeom prst="flowChartAlternateProcess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Cyrl-UZ" dirty="0" smtClean="0"/>
          </a:p>
          <a:p>
            <a:pPr algn="ctr"/>
            <a:endParaRPr lang="uz-Cyrl-UZ" dirty="0"/>
          </a:p>
          <a:p>
            <a:pPr algn="ctr"/>
            <a:endParaRPr lang="uz-Cyrl-UZ" dirty="0" smtClean="0"/>
          </a:p>
          <a:p>
            <a:pPr algn="ctr"/>
            <a:endParaRPr lang="uz-Cyrl-UZ" dirty="0"/>
          </a:p>
          <a:p>
            <a:pPr algn="ctr"/>
            <a:r>
              <a:rPr lang="uz-Cyrl-UZ" dirty="0" smtClean="0"/>
              <a:t>Долина 			</a:t>
            </a:r>
            <a:r>
              <a:rPr lang="uz-Cyrl-UZ" dirty="0"/>
              <a:t>Долина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836615" y="476738"/>
            <a:ext cx="8190523" cy="1703754"/>
          </a:xfrm>
          <a:prstGeom prst="flowChartAlternateProcess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200" b="1" dirty="0">
                <a:solidFill>
                  <a:srgbClr val="002060"/>
                </a:solidFill>
                <a:latin typeface="Calibri" panose="020F0502020204030204" pitchFamily="34" charset="0"/>
              </a:rPr>
              <a:t>К</a:t>
            </a:r>
            <a:r>
              <a:rPr lang="ru-RU" sz="5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ак </a:t>
            </a:r>
            <a:r>
              <a:rPr lang="ru-RU" sz="5200" b="1" dirty="0">
                <a:solidFill>
                  <a:srgbClr val="002060"/>
                </a:solidFill>
                <a:latin typeface="Calibri" panose="020F0502020204030204" pitchFamily="34" charset="0"/>
              </a:rPr>
              <a:t>возникает река?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9198708" y="2296840"/>
            <a:ext cx="1328615" cy="78153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 smtClean="0">
                <a:solidFill>
                  <a:srgbClr val="002060"/>
                </a:solidFill>
              </a:rPr>
              <a:t>НАЧАЛО – ИСТОК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292492" y="3712918"/>
            <a:ext cx="1156677" cy="185945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 smtClean="0">
                <a:solidFill>
                  <a:srgbClr val="002060"/>
                </a:solidFill>
              </a:rPr>
              <a:t>ПУТЬ – РУСЛО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9571891" y="3112637"/>
            <a:ext cx="543169" cy="54228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9591430" y="5568892"/>
            <a:ext cx="543169" cy="54228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385538" y="6111176"/>
            <a:ext cx="4806462" cy="906584"/>
          </a:xfrm>
          <a:prstGeom prst="flowChartAlternateProcess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 smtClean="0">
                <a:solidFill>
                  <a:srgbClr val="002060"/>
                </a:solidFill>
              </a:rPr>
              <a:t>МЕСТО  ВПАДЕНИЯ  В  МОРЕ  -  УСТЬЕ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7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  <p:bldP spid="1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45477" y="640862"/>
            <a:ext cx="11261969" cy="6217137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i="1" dirty="0" smtClean="0">
              <a:solidFill>
                <a:srgbClr val="002060"/>
              </a:solidFill>
              <a:latin typeface="Calibri 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Calibri 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Calibri "/>
              </a:rPr>
              <a:t>Речной </a:t>
            </a:r>
            <a:r>
              <a:rPr lang="ru-RU" sz="2800" b="1" i="1" dirty="0">
                <a:solidFill>
                  <a:srgbClr val="002060"/>
                </a:solidFill>
                <a:latin typeface="Calibri "/>
              </a:rPr>
              <a:t>бассейн</a:t>
            </a:r>
            <a:r>
              <a:rPr lang="ru-RU" sz="2800" dirty="0">
                <a:solidFill>
                  <a:srgbClr val="002060"/>
                </a:solidFill>
                <a:latin typeface="Calibri "/>
              </a:rPr>
              <a:t> – это </a:t>
            </a:r>
            <a:r>
              <a:rPr lang="ru-RU" sz="2800" dirty="0" smtClean="0">
                <a:solidFill>
                  <a:srgbClr val="002060"/>
                </a:solidFill>
                <a:latin typeface="Calibri "/>
              </a:rPr>
              <a:t> участок  земной  поверхности</a:t>
            </a:r>
            <a:r>
              <a:rPr lang="ru-RU" sz="2800" dirty="0">
                <a:solidFill>
                  <a:srgbClr val="002060"/>
                </a:solidFill>
                <a:latin typeface="Calibri "/>
              </a:rPr>
              <a:t>, </a:t>
            </a:r>
            <a:endParaRPr lang="ru-RU" sz="2800" dirty="0" smtClean="0">
              <a:solidFill>
                <a:srgbClr val="002060"/>
              </a:solidFill>
              <a:latin typeface="Calibri 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libri "/>
              </a:rPr>
              <a:t>с  которого  вся  вода  </a:t>
            </a:r>
            <a:r>
              <a:rPr lang="ru-RU" sz="2800" dirty="0">
                <a:solidFill>
                  <a:srgbClr val="002060"/>
                </a:solidFill>
                <a:latin typeface="Calibri "/>
              </a:rPr>
              <a:t>стекает </a:t>
            </a:r>
            <a:r>
              <a:rPr lang="ru-RU" sz="2800" dirty="0" smtClean="0">
                <a:solidFill>
                  <a:srgbClr val="002060"/>
                </a:solidFill>
                <a:latin typeface="Calibri "/>
              </a:rPr>
              <a:t> в  реку.</a:t>
            </a:r>
            <a:endParaRPr lang="ru-RU" sz="2800" dirty="0">
              <a:solidFill>
                <a:srgbClr val="002060"/>
              </a:solidFill>
              <a:latin typeface="Calibri "/>
            </a:endParaRPr>
          </a:p>
          <a:p>
            <a:r>
              <a:rPr lang="ru-RU" sz="5200" dirty="0" smtClean="0">
                <a:solidFill>
                  <a:srgbClr val="FF0000"/>
                </a:solidFill>
                <a:latin typeface="Calibri "/>
              </a:rPr>
              <a:t>!</a:t>
            </a:r>
            <a:r>
              <a:rPr lang="ru-RU" sz="2800" dirty="0" smtClean="0">
                <a:solidFill>
                  <a:srgbClr val="002060"/>
                </a:solidFill>
                <a:latin typeface="Calibri "/>
              </a:rPr>
              <a:t> Самый </a:t>
            </a:r>
            <a:r>
              <a:rPr lang="ru-RU" sz="2800" dirty="0">
                <a:solidFill>
                  <a:srgbClr val="002060"/>
                </a:solidFill>
                <a:latin typeface="Calibri "/>
              </a:rPr>
              <a:t>большой бассейн у реки Амазонки – </a:t>
            </a:r>
            <a:r>
              <a:rPr lang="ru-RU" sz="2800" dirty="0" smtClean="0">
                <a:solidFill>
                  <a:srgbClr val="002060"/>
                </a:solidFill>
                <a:latin typeface="Calibri 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alibri 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 "/>
              </a:rPr>
              <a:t>7 миллионов квадратных километров. </a:t>
            </a:r>
            <a:endParaRPr lang="ru-RU" sz="2800" dirty="0">
              <a:solidFill>
                <a:srgbClr val="002060"/>
              </a:solidFill>
              <a:latin typeface="Calibri "/>
            </a:endParaRPr>
          </a:p>
          <a:p>
            <a:r>
              <a:rPr lang="ru-RU" sz="2800" dirty="0">
                <a:solidFill>
                  <a:srgbClr val="002060"/>
                </a:solidFill>
                <a:latin typeface="Calibri "/>
              </a:rPr>
              <a:t> </a:t>
            </a:r>
            <a:endParaRPr lang="ru-RU" sz="2800" dirty="0" smtClean="0">
              <a:solidFill>
                <a:srgbClr val="002060"/>
              </a:solidFill>
              <a:latin typeface="Calibri 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libri "/>
              </a:rPr>
              <a:t>Граница</a:t>
            </a:r>
            <a:r>
              <a:rPr lang="ru-RU" sz="2800" dirty="0">
                <a:solidFill>
                  <a:srgbClr val="002060"/>
                </a:solidFill>
                <a:latin typeface="Calibri "/>
              </a:rPr>
              <a:t>,  разделяющая </a:t>
            </a:r>
            <a:r>
              <a:rPr lang="ru-RU" sz="2800" dirty="0" smtClean="0">
                <a:solidFill>
                  <a:srgbClr val="002060"/>
                </a:solidFill>
                <a:latin typeface="Calibri "/>
              </a:rPr>
              <a:t> соседние  речные  бассейны </a:t>
            </a:r>
            <a:r>
              <a:rPr lang="ru-RU" sz="2800" dirty="0">
                <a:solidFill>
                  <a:srgbClr val="002060"/>
                </a:solidFill>
                <a:latin typeface="Calibri "/>
              </a:rPr>
              <a:t>называется </a:t>
            </a:r>
            <a:r>
              <a:rPr lang="ru-RU" sz="2800" dirty="0" smtClean="0">
                <a:solidFill>
                  <a:srgbClr val="002060"/>
                </a:solidFill>
                <a:latin typeface="Calibri 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Calibri "/>
              </a:rPr>
              <a:t>водоразделом</a:t>
            </a:r>
            <a:r>
              <a:rPr lang="ru-RU" sz="2800" dirty="0">
                <a:solidFill>
                  <a:srgbClr val="002060"/>
                </a:solidFill>
                <a:latin typeface="Calibri "/>
              </a:rPr>
              <a:t>. </a:t>
            </a:r>
            <a:endParaRPr lang="ru-RU" sz="2800" dirty="0" smtClean="0">
              <a:solidFill>
                <a:srgbClr val="002060"/>
              </a:solidFill>
              <a:latin typeface="Calibri 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libri "/>
              </a:rPr>
              <a:t>В  </a:t>
            </a:r>
            <a:r>
              <a:rPr lang="ru-RU" sz="2800" dirty="0">
                <a:solidFill>
                  <a:srgbClr val="002060"/>
                </a:solidFill>
                <a:latin typeface="Calibri "/>
              </a:rPr>
              <a:t>горах </a:t>
            </a:r>
            <a:r>
              <a:rPr lang="ru-RU" sz="2800" dirty="0" smtClean="0">
                <a:solidFill>
                  <a:srgbClr val="002060"/>
                </a:solidFill>
                <a:latin typeface="Calibri "/>
              </a:rPr>
              <a:t> водораздел  проходит  по  гребням  хребтов</a:t>
            </a:r>
            <a:r>
              <a:rPr lang="ru-RU" sz="2800" dirty="0">
                <a:solidFill>
                  <a:srgbClr val="002060"/>
                </a:solidFill>
                <a:latin typeface="Calibri 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Calibri "/>
              </a:rPr>
              <a:t>на  </a:t>
            </a:r>
            <a:r>
              <a:rPr lang="ru-RU" sz="2800" dirty="0">
                <a:solidFill>
                  <a:srgbClr val="002060"/>
                </a:solidFill>
                <a:latin typeface="Calibri "/>
              </a:rPr>
              <a:t>равнинах  </a:t>
            </a:r>
            <a:r>
              <a:rPr lang="ru-RU" sz="2800" dirty="0" smtClean="0">
                <a:solidFill>
                  <a:srgbClr val="002060"/>
                </a:solidFill>
                <a:latin typeface="Calibri "/>
              </a:rPr>
              <a:t>- по  наиболее  возвышенной  их  части</a:t>
            </a:r>
            <a:r>
              <a:rPr lang="ru-RU" sz="2800" dirty="0">
                <a:solidFill>
                  <a:srgbClr val="002060"/>
                </a:solidFill>
                <a:latin typeface="Calibri "/>
              </a:rPr>
              <a:t>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32" y="812800"/>
            <a:ext cx="1433322" cy="1217660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4954954" y="0"/>
            <a:ext cx="1445846" cy="1233488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Облако 14"/>
          <p:cNvSpPr/>
          <p:nvPr/>
        </p:nvSpPr>
        <p:spPr>
          <a:xfrm>
            <a:off x="5457827" y="119140"/>
            <a:ext cx="2149230" cy="9952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0" y="0"/>
            <a:ext cx="12191999" cy="6858001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i="1" dirty="0" smtClean="0">
              <a:solidFill>
                <a:srgbClr val="002060"/>
              </a:solidFill>
              <a:latin typeface="Calibri 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4954954" y="0"/>
            <a:ext cx="1602154" cy="1398954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1" y="3315183"/>
            <a:ext cx="2738565" cy="2838150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187938" y="789354"/>
            <a:ext cx="3141785" cy="76670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libri "/>
              </a:rPr>
              <a:t>ВОТ ЭТО ВОДОПАД!</a:t>
            </a:r>
            <a:endParaRPr lang="ru-RU" sz="2600" b="1" dirty="0">
              <a:solidFill>
                <a:srgbClr val="002060"/>
              </a:solidFill>
              <a:latin typeface="Calibri 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48" y="1631963"/>
            <a:ext cx="1747817" cy="167640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60800" y="1331269"/>
            <a:ext cx="801076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libri "/>
              </a:rPr>
              <a:t>	Если </a:t>
            </a:r>
            <a:r>
              <a:rPr lang="ru-RU" sz="2800" b="1" dirty="0">
                <a:solidFill>
                  <a:srgbClr val="002060"/>
                </a:solidFill>
                <a:latin typeface="Calibri "/>
              </a:rPr>
              <a:t>река течёт по твёрдой поверхности, то могут возникать каменные  неровности — </a:t>
            </a:r>
            <a:r>
              <a:rPr lang="ru-RU" sz="2800" b="1" i="1" dirty="0">
                <a:solidFill>
                  <a:srgbClr val="C00000"/>
                </a:solidFill>
                <a:latin typeface="Calibri "/>
              </a:rPr>
              <a:t>пороги</a:t>
            </a:r>
            <a:r>
              <a:rPr lang="ru-RU" sz="2800" b="1" dirty="0">
                <a:solidFill>
                  <a:srgbClr val="002060"/>
                </a:solidFill>
                <a:latin typeface="Calibri "/>
              </a:rPr>
              <a:t> или </a:t>
            </a:r>
            <a:r>
              <a:rPr lang="ru-RU" sz="2800" b="1" i="1" dirty="0">
                <a:solidFill>
                  <a:srgbClr val="C00000"/>
                </a:solidFill>
                <a:latin typeface="Calibri "/>
              </a:rPr>
              <a:t>уступы</a:t>
            </a:r>
            <a:r>
              <a:rPr lang="ru-RU" sz="2800" b="1" dirty="0">
                <a:solidFill>
                  <a:srgbClr val="C00000"/>
                </a:solidFill>
                <a:latin typeface="Calibri "/>
              </a:rPr>
              <a:t>. </a:t>
            </a:r>
            <a:endParaRPr lang="ru-RU" sz="2800" b="1" dirty="0" smtClean="0">
              <a:solidFill>
                <a:srgbClr val="C00000"/>
              </a:solidFill>
              <a:latin typeface="Calibri 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libri "/>
              </a:rPr>
              <a:t>	Вода</a:t>
            </a:r>
            <a:r>
              <a:rPr lang="ru-RU" sz="2800" b="1" dirty="0">
                <a:solidFill>
                  <a:srgbClr val="002060"/>
                </a:solidFill>
                <a:latin typeface="Calibri 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Calibri "/>
              </a:rPr>
              <a:t> стекающая  с  уступов  на реке,  образует  </a:t>
            </a:r>
            <a:r>
              <a:rPr lang="ru-RU" sz="2800" b="1" i="1" dirty="0">
                <a:solidFill>
                  <a:srgbClr val="C00000"/>
                </a:solidFill>
                <a:latin typeface="Calibri "/>
              </a:rPr>
              <a:t>водопады</a:t>
            </a:r>
            <a:r>
              <a:rPr lang="ru-RU" sz="2800" b="1" dirty="0">
                <a:solidFill>
                  <a:srgbClr val="C00000"/>
                </a:solidFill>
                <a:latin typeface="Calibri 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 "/>
              <a:ea typeface="Times New Roman" panose="02020603050405020304" pitchFamily="18" charset="0"/>
              <a:cs typeface="TT7712o00" charset="-5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 "/>
                <a:ea typeface="Times New Roman" panose="02020603050405020304" pitchFamily="18" charset="0"/>
                <a:cs typeface="TT7712o00" charset="-52"/>
              </a:rPr>
              <a:t>	Самый  большой  водопад  в  мире –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 "/>
                <a:ea typeface="Times New Roman" panose="02020603050405020304" pitchFamily="18" charset="0"/>
                <a:cs typeface="TT7712o00" charset="-52"/>
              </a:rPr>
              <a:t>Анхель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 "/>
                <a:ea typeface="Times New Roman" panose="02020603050405020304" pitchFamily="18" charset="0"/>
                <a:cs typeface="TT7712o00" charset="-52"/>
              </a:rPr>
              <a:t> в Южной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 "/>
                <a:ea typeface="Times New Roman" panose="02020603050405020304" pitchFamily="18" charset="0"/>
                <a:cs typeface="TT7712o00" charset="-52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 "/>
                <a:ea typeface="Times New Roman" panose="02020603050405020304" pitchFamily="18" charset="0"/>
                <a:cs typeface="TT7712o00" charset="-52"/>
              </a:rPr>
              <a:t>Америке  на  реке Ориноко.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 "/>
                <a:ea typeface="Times New Roman" panose="02020603050405020304" pitchFamily="18" charset="0"/>
                <a:cs typeface="TT7712o00" charset="-52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 "/>
                <a:ea typeface="Times New Roman" panose="02020603050405020304" pitchFamily="18" charset="0"/>
                <a:cs typeface="TT7712o00" charset="-52"/>
              </a:rPr>
              <a:t>	Его высота –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 "/>
                <a:ea typeface="Times New Roman" panose="02020603050405020304" pitchFamily="18" charset="0"/>
                <a:cs typeface="TT7712o00" charset="-52"/>
              </a:rPr>
              <a:t>1054  метра,  открыт  в 1935  году  лётчиком 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 "/>
                <a:ea typeface="Times New Roman" panose="02020603050405020304" pitchFamily="18" charset="0"/>
                <a:cs typeface="TT7712o00" charset="-52"/>
              </a:rPr>
              <a:t>Анхелем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 "/>
                <a:ea typeface="Times New Roman" panose="02020603050405020304" pitchFamily="18" charset="0"/>
                <a:cs typeface="TT7712o00" charset="-52"/>
              </a:rPr>
              <a:t>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 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517661" y="177500"/>
            <a:ext cx="2149230" cy="9952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0" y="0"/>
            <a:ext cx="12191999" cy="6858001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i="1" dirty="0" smtClean="0">
              <a:solidFill>
                <a:srgbClr val="002060"/>
              </a:solidFill>
              <a:latin typeface="Calibri 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9128369" y="155540"/>
            <a:ext cx="1602154" cy="1398954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7415" y="-569592"/>
            <a:ext cx="9425354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libri "/>
              </a:rPr>
              <a:t>	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Calibri 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Calibri "/>
              </a:rPr>
              <a:t>		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Calibri 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Calibri "/>
              </a:rPr>
              <a:t>			</a:t>
            </a:r>
            <a:r>
              <a:rPr lang="ru-RU" sz="2600" b="1" dirty="0" smtClean="0">
                <a:solidFill>
                  <a:srgbClr val="002060"/>
                </a:solidFill>
                <a:latin typeface="Calibri "/>
              </a:rPr>
              <a:t>ЧЕМ ПИТАЮТСЯ РЕКИ?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600" b="1" dirty="0">
              <a:solidFill>
                <a:srgbClr val="002060"/>
              </a:solidFill>
              <a:latin typeface="Calibri 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alibri "/>
              </a:rPr>
              <a:t>	</a:t>
            </a:r>
            <a:r>
              <a:rPr lang="ru-RU" sz="5200" b="1" dirty="0" smtClean="0">
                <a:solidFill>
                  <a:srgbClr val="C00000"/>
                </a:solidFill>
                <a:latin typeface="Calibri "/>
              </a:rPr>
              <a:t>! </a:t>
            </a:r>
            <a:r>
              <a:rPr lang="ru-RU" sz="2600" b="1" dirty="0" smtClean="0">
                <a:solidFill>
                  <a:srgbClr val="002060"/>
                </a:solidFill>
                <a:latin typeface="Calibri "/>
              </a:rPr>
              <a:t>У КАЖДОЙ РЕКИ СВОИ ИСТОЧНИКИ ПИТАНИЯ</a:t>
            </a:r>
            <a:r>
              <a:rPr lang="ru-RU" sz="2800" b="1" dirty="0" smtClean="0">
                <a:solidFill>
                  <a:srgbClr val="002060"/>
                </a:solidFill>
                <a:latin typeface="Calibri 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libri "/>
              </a:rPr>
              <a:t>	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 "/>
              <a:ea typeface="Times New Roman" panose="02020603050405020304" pitchFamily="18" charset="0"/>
              <a:cs typeface="TT7712o00" charset="-5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 "/>
                <a:ea typeface="Times New Roman" panose="02020603050405020304" pitchFamily="18" charset="0"/>
                <a:cs typeface="TT7712o00" charset="-52"/>
              </a:rPr>
              <a:t>	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 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9655908" y="333829"/>
            <a:ext cx="2149230" cy="9952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62" y="2350477"/>
            <a:ext cx="4507523" cy="450752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4199748"/>
              </p:ext>
            </p:extLst>
          </p:nvPr>
        </p:nvGraphicFramePr>
        <p:xfrm>
          <a:off x="3274646" y="2009580"/>
          <a:ext cx="5462954" cy="441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9" y="2009580"/>
            <a:ext cx="1858958" cy="22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4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4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Уважайте друг друга! Уважайте воду!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644236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113</Words>
  <Application>Microsoft Office PowerPoint</Application>
  <PresentationFormat>Широкоэкранный</PresentationFormat>
  <Paragraphs>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</vt:lpstr>
      <vt:lpstr>Calibri Light</vt:lpstr>
      <vt:lpstr>Myriad Pro Cond</vt:lpstr>
      <vt:lpstr>Times New Roman</vt:lpstr>
      <vt:lpstr>TT7712o00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Пользователь Windows</cp:lastModifiedBy>
  <cp:revision>34</cp:revision>
  <dcterms:created xsi:type="dcterms:W3CDTF">2019-08-27T20:30:34Z</dcterms:created>
  <dcterms:modified xsi:type="dcterms:W3CDTF">2019-10-14T10:42:26Z</dcterms:modified>
</cp:coreProperties>
</file>